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316" r:id="rId3"/>
    <p:sldId id="284" r:id="rId4"/>
    <p:sldId id="357" r:id="rId5"/>
    <p:sldId id="366" r:id="rId6"/>
    <p:sldId id="318" r:id="rId7"/>
    <p:sldId id="309" r:id="rId8"/>
    <p:sldId id="360" r:id="rId9"/>
    <p:sldId id="361" r:id="rId10"/>
    <p:sldId id="362" r:id="rId11"/>
    <p:sldId id="365" r:id="rId12"/>
    <p:sldId id="364" r:id="rId13"/>
    <p:sldId id="368" r:id="rId14"/>
    <p:sldId id="358" r:id="rId15"/>
    <p:sldId id="324" r:id="rId1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9"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90" d="100"/>
          <a:sy n="90" d="100"/>
        </p:scale>
        <p:origin x="120" y="234"/>
      </p:cViewPr>
      <p:guideLst>
        <p:guide orient="horz" pos="3339"/>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88FF5ABA-4316-48FD-B467-D8352BB3A0E3}" type="datetimeFigureOut">
              <a:rPr kumimoji="1" lang="ja-JP" altLang="en-US" smtClean="0"/>
              <a:t>2018/8/29</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4F7DA175-C52D-454B-9653-D9C62F8823C4}" type="slidenum">
              <a:rPr kumimoji="1" lang="ja-JP" altLang="en-US" smtClean="0"/>
              <a:t>‹#›</a:t>
            </a:fld>
            <a:endParaRPr kumimoji="1" lang="ja-JP" altLang="en-US"/>
          </a:p>
        </p:txBody>
      </p:sp>
    </p:spTree>
    <p:extLst>
      <p:ext uri="{BB962C8B-B14F-4D97-AF65-F5344CB8AC3E}">
        <p14:creationId xmlns:p14="http://schemas.microsoft.com/office/powerpoint/2010/main" val="1796546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990F0CE6-DE5F-440E-B563-32FA5E3956B5}" type="datetimeFigureOut">
              <a:rPr kumimoji="1" lang="ja-JP" altLang="en-US" smtClean="0"/>
              <a:t>2018/8/29</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5D3E4281-8737-43E2-A798-F5A1B14CEFF2}" type="slidenum">
              <a:rPr kumimoji="1" lang="ja-JP" altLang="en-US" smtClean="0"/>
              <a:t>‹#›</a:t>
            </a:fld>
            <a:endParaRPr kumimoji="1" lang="ja-JP" altLang="en-US"/>
          </a:p>
        </p:txBody>
      </p:sp>
    </p:spTree>
    <p:extLst>
      <p:ext uri="{BB962C8B-B14F-4D97-AF65-F5344CB8AC3E}">
        <p14:creationId xmlns:p14="http://schemas.microsoft.com/office/powerpoint/2010/main" val="8008607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5DBBD4D-9C1F-4D92-804A-1066BBCC167B}" type="datetimeFigureOut">
              <a:rPr kumimoji="1" lang="ja-JP" altLang="en-US" smtClean="0"/>
              <a:t>2018/8/29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811710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DBBD4D-9C1F-4D92-804A-1066BBCC167B}" type="datetimeFigureOut">
              <a:rPr kumimoji="1" lang="ja-JP" altLang="en-US" smtClean="0"/>
              <a:t>2018/8/29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62018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DBBD4D-9C1F-4D92-804A-1066BBCC167B}" type="datetimeFigureOut">
              <a:rPr kumimoji="1" lang="ja-JP" altLang="en-US" smtClean="0"/>
              <a:t>2018/8/29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4167657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DBBD4D-9C1F-4D92-804A-1066BBCC167B}" type="datetimeFigureOut">
              <a:rPr kumimoji="1" lang="ja-JP" altLang="en-US" smtClean="0"/>
              <a:t>2018/8/29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403474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5DBBD4D-9C1F-4D92-804A-1066BBCC167B}" type="datetimeFigureOut">
              <a:rPr kumimoji="1" lang="ja-JP" altLang="en-US" smtClean="0"/>
              <a:t>2018/8/29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91953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5DBBD4D-9C1F-4D92-804A-1066BBCC167B}" type="datetimeFigureOut">
              <a:rPr kumimoji="1" lang="ja-JP" altLang="en-US" smtClean="0"/>
              <a:t>2018/8/29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38391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5DBBD4D-9C1F-4D92-804A-1066BBCC167B}" type="datetimeFigureOut">
              <a:rPr kumimoji="1" lang="ja-JP" altLang="en-US" smtClean="0"/>
              <a:t>2018/8/29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933736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5DBBD4D-9C1F-4D92-804A-1066BBCC167B}" type="datetimeFigureOut">
              <a:rPr kumimoji="1" lang="ja-JP" altLang="en-US" smtClean="0"/>
              <a:t>2018/8/29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563721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5DBBD4D-9C1F-4D92-804A-1066BBCC167B}" type="datetimeFigureOut">
              <a:rPr kumimoji="1" lang="ja-JP" altLang="en-US" smtClean="0"/>
              <a:t>2018/8/29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94487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5DBBD4D-9C1F-4D92-804A-1066BBCC167B}" type="datetimeFigureOut">
              <a:rPr kumimoji="1" lang="ja-JP" altLang="en-US" smtClean="0"/>
              <a:t>2018/8/29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947928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5DBBD4D-9C1F-4D92-804A-1066BBCC167B}" type="datetimeFigureOut">
              <a:rPr kumimoji="1" lang="ja-JP" altLang="en-US" smtClean="0"/>
              <a:t>2018/8/29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4179434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BBD4D-9C1F-4D92-804A-1066BBCC167B}" type="datetimeFigureOut">
              <a:rPr kumimoji="1" lang="ja-JP" altLang="en-US" smtClean="0"/>
              <a:t>2018/8/29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93BDE-EF4B-4BC9-AA13-577CA2CCB768}" type="slidenum">
              <a:rPr kumimoji="1" lang="ja-JP" altLang="en-US" smtClean="0"/>
              <a:t>‹#›</a:t>
            </a:fld>
            <a:endParaRPr kumimoji="1" lang="ja-JP" altLang="en-US"/>
          </a:p>
        </p:txBody>
      </p:sp>
    </p:spTree>
    <p:extLst>
      <p:ext uri="{BB962C8B-B14F-4D97-AF65-F5344CB8AC3E}">
        <p14:creationId xmlns:p14="http://schemas.microsoft.com/office/powerpoint/2010/main" val="354106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png"/><Relationship Id="rId5" Type="http://schemas.openxmlformats.org/officeDocument/2006/relationships/image" Target="../media/image24.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wmf"/></Relationships>
</file>

<file path=ppt/slides/_rels/slide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663" y="5078721"/>
            <a:ext cx="1398300" cy="177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0" y="2758778"/>
            <a:ext cx="12192000" cy="923330"/>
          </a:xfrm>
          <a:prstGeom prst="rect">
            <a:avLst/>
          </a:prstGeom>
          <a:noFill/>
        </p:spPr>
        <p:txBody>
          <a:bodyPr wrap="square" rtlCol="0">
            <a:spAutoFit/>
          </a:bodyPr>
          <a:lstStyle/>
          <a:p>
            <a:pPr algn="ctr"/>
            <a:r>
              <a:rPr lang="ja-JP" altLang="en-US" sz="2200" dirty="0" smtClean="0">
                <a:latin typeface="Meiryo UI" panose="020B0604030504040204" pitchFamily="50" charset="-128"/>
                <a:ea typeface="Meiryo UI" panose="020B0604030504040204" pitchFamily="50" charset="-128"/>
              </a:rPr>
              <a:t>屋内外シームレス位置情報と精緻な時刻同期技術</a:t>
            </a:r>
            <a:endParaRPr lang="en-US" altLang="ja-JP" sz="2200" dirty="0" smtClean="0">
              <a:latin typeface="Meiryo UI" panose="020B0604030504040204" pitchFamily="50" charset="-128"/>
              <a:ea typeface="Meiryo UI" panose="020B0604030504040204" pitchFamily="50" charset="-128"/>
            </a:endParaRPr>
          </a:p>
          <a:p>
            <a:pPr algn="ctr"/>
            <a:r>
              <a:rPr lang="ja-JP" altLang="en-US" sz="3200" b="1" dirty="0" smtClean="0">
                <a:latin typeface="Meiryo UI" panose="020B0604030504040204" pitchFamily="50" charset="-128"/>
                <a:ea typeface="Meiryo UI" panose="020B0604030504040204" pitchFamily="50" charset="-128"/>
              </a:rPr>
              <a:t>時空</a:t>
            </a:r>
            <a:r>
              <a:rPr lang="en-US" altLang="ja-JP" sz="3200" b="1" dirty="0" smtClean="0">
                <a:latin typeface="Meiryo UI" panose="020B0604030504040204" pitchFamily="50" charset="-128"/>
                <a:ea typeface="Meiryo UI" panose="020B0604030504040204" pitchFamily="50" charset="-128"/>
              </a:rPr>
              <a:t>ID</a:t>
            </a:r>
            <a:r>
              <a:rPr lang="ja-JP" altLang="en-US" sz="3200" b="1" dirty="0" smtClean="0">
                <a:latin typeface="Meiryo UI" panose="020B0604030504040204" pitchFamily="50" charset="-128"/>
                <a:ea typeface="Meiryo UI" panose="020B0604030504040204" pitchFamily="50" charset="-128"/>
              </a:rPr>
              <a:t>ソリューション </a:t>
            </a:r>
            <a:r>
              <a:rPr lang="en-US" altLang="ja-JP" sz="3200" b="1" dirty="0" smtClean="0">
                <a:latin typeface="Meiryo UI" panose="020B0604030504040204" pitchFamily="50" charset="-128"/>
                <a:ea typeface="Meiryo UI" panose="020B0604030504040204" pitchFamily="50" charset="-128"/>
              </a:rPr>
              <a:t>IMES-Plus</a:t>
            </a:r>
            <a:endParaRPr lang="en-US" altLang="ja-JP" sz="2400" dirty="0" smtClean="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4992130" y="4833868"/>
            <a:ext cx="2207741" cy="400110"/>
          </a:xfrm>
          <a:prstGeom prst="rect">
            <a:avLst/>
          </a:prstGeom>
          <a:noFill/>
        </p:spPr>
        <p:txBody>
          <a:bodyPr wrap="square" rtlCol="0">
            <a:spAutoFit/>
          </a:bodyPr>
          <a:lstStyle/>
          <a:p>
            <a:pPr algn="ctr"/>
            <a:r>
              <a:rPr kumimoji="1" lang="en-US" altLang="ja-JP" sz="2000" dirty="0" smtClean="0">
                <a:latin typeface="Meiryo UI" panose="020B0604030504040204" pitchFamily="50" charset="-128"/>
                <a:ea typeface="Meiryo UI" panose="020B0604030504040204" pitchFamily="50" charset="-128"/>
              </a:rPr>
              <a:t>2018</a:t>
            </a:r>
            <a:r>
              <a:rPr kumimoji="1" lang="ja-JP" altLang="en-US" sz="2000" dirty="0" smtClean="0">
                <a:latin typeface="Meiryo UI" panose="020B0604030504040204" pitchFamily="50" charset="-128"/>
                <a:ea typeface="Meiryo UI" panose="020B0604030504040204" pitchFamily="50" charset="-128"/>
              </a:rPr>
              <a:t>年</a:t>
            </a:r>
            <a:r>
              <a:rPr lang="en-US" altLang="ja-JP" sz="2000" dirty="0">
                <a:latin typeface="Meiryo UI" panose="020B0604030504040204" pitchFamily="50" charset="-128"/>
                <a:ea typeface="Meiryo UI" panose="020B0604030504040204" pitchFamily="50" charset="-128"/>
              </a:rPr>
              <a:t>9</a:t>
            </a:r>
            <a:r>
              <a:rPr kumimoji="1" lang="ja-JP" altLang="en-US" sz="2000" smtClean="0">
                <a:latin typeface="Meiryo UI" panose="020B0604030504040204" pitchFamily="50" charset="-128"/>
                <a:ea typeface="Meiryo UI" panose="020B0604030504040204" pitchFamily="50" charset="-128"/>
              </a:rPr>
              <a:t>月</a:t>
            </a:r>
            <a:endParaRPr kumimoji="1" lang="ja-JP" altLang="en-US"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866230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846224" y="0"/>
            <a:ext cx="10499551" cy="6858000"/>
          </a:xfrm>
          <a:prstGeom prst="rect">
            <a:avLst/>
          </a:prstGeom>
        </p:spPr>
      </p:pic>
    </p:spTree>
    <p:extLst>
      <p:ext uri="{BB962C8B-B14F-4D97-AF65-F5344CB8AC3E}">
        <p14:creationId xmlns:p14="http://schemas.microsoft.com/office/powerpoint/2010/main" val="334672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p:nvPr/>
        </p:nvSpPr>
        <p:spPr>
          <a:xfrm>
            <a:off x="1707574" y="711200"/>
            <a:ext cx="8922131" cy="6146800"/>
          </a:xfrm>
          <a:prstGeom prst="rect">
            <a:avLst/>
          </a:prstGeom>
          <a:blipFill>
            <a:blip r:embed="rId2" cstate="print"/>
            <a:stretch>
              <a:fillRect/>
            </a:stretch>
          </a:blipFill>
        </p:spPr>
        <p:txBody>
          <a:bodyPr wrap="square" lIns="0" tIns="0" rIns="0" bIns="0" rtlCol="0"/>
          <a:lstStyle/>
          <a:p>
            <a:endParaRPr/>
          </a:p>
        </p:txBody>
      </p:sp>
      <p:sp>
        <p:nvSpPr>
          <p:cNvPr id="2" name="テキスト ボックス 1"/>
          <p:cNvSpPr txBox="1"/>
          <p:nvPr/>
        </p:nvSpPr>
        <p:spPr>
          <a:xfrm>
            <a:off x="2703270" y="114301"/>
            <a:ext cx="6722918" cy="523220"/>
          </a:xfrm>
          <a:prstGeom prst="rect">
            <a:avLst/>
          </a:prstGeom>
          <a:noFill/>
        </p:spPr>
        <p:txBody>
          <a:bodyPr wrap="square" rtlCol="0">
            <a:spAutoFit/>
          </a:bodyPr>
          <a:lstStyle/>
          <a:p>
            <a:pPr algn="ctr"/>
            <a:r>
              <a:rPr kumimoji="1" lang="ja-JP" altLang="en-US" sz="2800" b="1" dirty="0" smtClean="0">
                <a:latin typeface="Meiryo UI" panose="020B0604030504040204" pitchFamily="50" charset="-128"/>
                <a:ea typeface="Meiryo UI" panose="020B0604030504040204" pitchFamily="50" charset="-128"/>
              </a:rPr>
              <a:t>スマートシティ＠大手町</a:t>
            </a:r>
            <a:r>
              <a:rPr lang="ja-JP" altLang="en-US" sz="2800" b="1" dirty="0" smtClean="0">
                <a:latin typeface="Meiryo UI" panose="020B0604030504040204" pitchFamily="50" charset="-128"/>
                <a:ea typeface="Meiryo UI" panose="020B0604030504040204" pitchFamily="50" charset="-128"/>
              </a:rPr>
              <a:t>（デジタル・ツイン）</a:t>
            </a:r>
            <a:endParaRPr kumimoji="1" lang="ja-JP" altLang="en-US" sz="28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091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3008" y="2838091"/>
            <a:ext cx="6693956" cy="3716789"/>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 y="2833426"/>
            <a:ext cx="5388531" cy="3721455"/>
          </a:xfrm>
          <a:prstGeom prst="rect">
            <a:avLst/>
          </a:prstGeom>
        </p:spPr>
      </p:pic>
      <p:sp>
        <p:nvSpPr>
          <p:cNvPr id="18" name="正方形/長方形 17"/>
          <p:cNvSpPr/>
          <p:nvPr/>
        </p:nvSpPr>
        <p:spPr>
          <a:xfrm>
            <a:off x="-124781" y="2669048"/>
            <a:ext cx="1481496" cy="215444"/>
          </a:xfrm>
          <a:prstGeom prst="rect">
            <a:avLst/>
          </a:prstGeom>
        </p:spPr>
        <p:txBody>
          <a:bodyPr wrap="none">
            <a:spAutoFit/>
          </a:bodyPr>
          <a:lstStyle/>
          <a:p>
            <a:r>
              <a:rPr lang="ja-JP" altLang="en-US" sz="800" dirty="0" smtClean="0">
                <a:latin typeface="Meiryo UI" panose="020B0604030504040204" pitchFamily="50" charset="-128"/>
                <a:ea typeface="Meiryo UI" panose="020B0604030504040204" pitchFamily="50" charset="-128"/>
              </a:rPr>
              <a:t>（出典）</a:t>
            </a:r>
            <a:r>
              <a:rPr lang="en-US" altLang="ja-JP" sz="800" dirty="0" smtClean="0">
                <a:latin typeface="Meiryo UI" panose="020B0604030504040204" pitchFamily="50" charset="-128"/>
                <a:ea typeface="Meiryo UI" panose="020B0604030504040204" pitchFamily="50" charset="-128"/>
              </a:rPr>
              <a:t>BKM </a:t>
            </a:r>
            <a:r>
              <a:rPr lang="en-US" altLang="ja-JP" sz="800" dirty="0">
                <a:latin typeface="Meiryo UI" panose="020B0604030504040204" pitchFamily="50" charset="-128"/>
                <a:ea typeface="Meiryo UI" panose="020B0604030504040204" pitchFamily="50" charset="-128"/>
              </a:rPr>
              <a:t>Office Works</a:t>
            </a:r>
            <a:endParaRPr lang="ja-JP" altLang="en-US" sz="800" dirty="0">
              <a:latin typeface="Meiryo UI" panose="020B0604030504040204" pitchFamily="50" charset="-128"/>
              <a:ea typeface="Meiryo UI" panose="020B0604030504040204" pitchFamily="50" charset="-128"/>
            </a:endParaRPr>
          </a:p>
        </p:txBody>
      </p:sp>
      <p:sp>
        <p:nvSpPr>
          <p:cNvPr id="19" name="正方形/長方形 18"/>
          <p:cNvSpPr/>
          <p:nvPr/>
        </p:nvSpPr>
        <p:spPr>
          <a:xfrm>
            <a:off x="1" y="6550223"/>
            <a:ext cx="12192000" cy="307777"/>
          </a:xfrm>
          <a:prstGeom prst="rect">
            <a:avLst/>
          </a:prstGeom>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携帯電話の電波の伝搬解析、災害が発生したときの避難・救出シミュレーション、自動車交通や歩行者移動の</a:t>
            </a:r>
            <a:r>
              <a:rPr lang="ja-JP" altLang="en-US" sz="1400" dirty="0" smtClean="0">
                <a:latin typeface="Meiryo UI" panose="020B0604030504040204" pitchFamily="50" charset="-128"/>
                <a:ea typeface="Meiryo UI" panose="020B0604030504040204" pitchFamily="50" charset="-128"/>
              </a:rPr>
              <a:t>検討など利用は多岐に</a:t>
            </a:r>
            <a:r>
              <a:rPr lang="ja-JP" altLang="en-US" sz="1400" dirty="0">
                <a:latin typeface="Meiryo UI" panose="020B0604030504040204" pitchFamily="50" charset="-128"/>
                <a:ea typeface="Meiryo UI" panose="020B0604030504040204" pitchFamily="50" charset="-128"/>
              </a:rPr>
              <a:t>わたる</a:t>
            </a:r>
          </a:p>
        </p:txBody>
      </p:sp>
      <p:sp>
        <p:nvSpPr>
          <p:cNvPr id="20" name="テキスト ボックス 19"/>
          <p:cNvSpPr txBox="1"/>
          <p:nvPr/>
        </p:nvSpPr>
        <p:spPr>
          <a:xfrm>
            <a:off x="197427" y="670830"/>
            <a:ext cx="8196076" cy="2062103"/>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★シンガポールは、国土全体のデジタル・ツインを作る計画。</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Building Information Modeling</a:t>
            </a:r>
            <a:r>
              <a:rPr kumimoji="1" lang="ja-JP" altLang="en-US" sz="1600" dirty="0" smtClean="0">
                <a:latin typeface="Meiryo UI" panose="020B0604030504040204" pitchFamily="50" charset="-128"/>
                <a:ea typeface="Meiryo UI" panose="020B0604030504040204" pitchFamily="50" charset="-128"/>
              </a:rPr>
              <a:t>技術を駆使）</a:t>
            </a:r>
            <a:endParaRPr kumimoji="1" lang="en-US" altLang="ja-JP" sz="1600" dirty="0" smtClean="0">
              <a:latin typeface="Meiryo UI" panose="020B0604030504040204" pitchFamily="50" charset="-128"/>
              <a:ea typeface="Meiryo UI" panose="020B0604030504040204" pitchFamily="50" charset="-128"/>
            </a:endParaRPr>
          </a:p>
          <a:p>
            <a:endParaRPr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★シンガポール</a:t>
            </a:r>
            <a:r>
              <a:rPr lang="ja-JP" altLang="en-US" sz="1600" dirty="0">
                <a:latin typeface="Meiryo UI" panose="020B0604030504040204" pitchFamily="50" charset="-128"/>
                <a:ea typeface="Meiryo UI" panose="020B0604030504040204" pitchFamily="50" charset="-128"/>
              </a:rPr>
              <a:t>では</a:t>
            </a:r>
            <a:r>
              <a:rPr lang="en-US" altLang="ja-JP" sz="1600" dirty="0">
                <a:latin typeface="Meiryo UI" panose="020B0604030504040204" pitchFamily="50" charset="-128"/>
                <a:ea typeface="Meiryo UI" panose="020B0604030504040204" pitchFamily="50" charset="-128"/>
              </a:rPr>
              <a:t>2015</a:t>
            </a:r>
            <a:r>
              <a:rPr lang="ja-JP" altLang="en-US" sz="1600" dirty="0">
                <a:latin typeface="Meiryo UI" panose="020B0604030504040204" pitchFamily="50" charset="-128"/>
                <a:ea typeface="Meiryo UI" panose="020B0604030504040204" pitchFamily="50" charset="-128"/>
              </a:rPr>
              <a:t>年から</a:t>
            </a:r>
            <a:r>
              <a:rPr lang="en-US" altLang="ja-JP" sz="1600" dirty="0">
                <a:latin typeface="Meiryo UI" panose="020B0604030504040204" pitchFamily="50" charset="-128"/>
                <a:ea typeface="Meiryo UI" panose="020B0604030504040204" pitchFamily="50" charset="-128"/>
              </a:rPr>
              <a:t>5000m</a:t>
            </a:r>
            <a:r>
              <a:rPr lang="en-US" altLang="ja-JP" sz="1600" baseline="300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超の建物の建築確認申請を行うときに、意匠、構造、設備の</a:t>
            </a:r>
            <a:r>
              <a:rPr lang="en-US" altLang="ja-JP" sz="1600" dirty="0">
                <a:latin typeface="Meiryo UI" panose="020B0604030504040204" pitchFamily="50" charset="-128"/>
                <a:ea typeface="Meiryo UI" panose="020B0604030504040204" pitchFamily="50" charset="-128"/>
              </a:rPr>
              <a:t>BIM</a:t>
            </a:r>
            <a:r>
              <a:rPr lang="ja-JP" altLang="en-US" sz="1600" dirty="0">
                <a:latin typeface="Meiryo UI" panose="020B0604030504040204" pitchFamily="50" charset="-128"/>
                <a:ea typeface="Meiryo UI" panose="020B0604030504040204" pitchFamily="50" charset="-128"/>
              </a:rPr>
              <a:t>モデル提出が</a:t>
            </a:r>
            <a:r>
              <a:rPr lang="ja-JP" altLang="en-US" sz="1600" dirty="0" smtClean="0">
                <a:latin typeface="Meiryo UI" panose="020B0604030504040204" pitchFamily="50" charset="-128"/>
                <a:ea typeface="Meiryo UI" panose="020B0604030504040204" pitchFamily="50" charset="-128"/>
              </a:rPr>
              <a:t>義務化。</a:t>
            </a:r>
            <a:endParaRPr lang="en-US" altLang="ja-JP" sz="1600" dirty="0" smtClean="0">
              <a:latin typeface="Meiryo UI" panose="020B0604030504040204" pitchFamily="50" charset="-128"/>
              <a:ea typeface="Meiryo UI" panose="020B0604030504040204" pitchFamily="50" charset="-128"/>
            </a:endParaRPr>
          </a:p>
          <a:p>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シンガポール国立研究財団、シンガポール土地</a:t>
            </a:r>
            <a:r>
              <a:rPr lang="ja-JP" altLang="en-US" sz="1600" dirty="0" smtClean="0">
                <a:latin typeface="Meiryo UI" panose="020B0604030504040204" pitchFamily="50" charset="-128"/>
                <a:ea typeface="Meiryo UI" panose="020B0604030504040204" pitchFamily="50" charset="-128"/>
              </a:rPr>
              <a:t>管理局と</a:t>
            </a:r>
            <a:r>
              <a:rPr lang="ja-JP" altLang="en-US" sz="1600" dirty="0">
                <a:latin typeface="Meiryo UI" panose="020B0604030504040204" pitchFamily="50" charset="-128"/>
                <a:ea typeface="Meiryo UI" panose="020B0604030504040204" pitchFamily="50" charset="-128"/>
              </a:rPr>
              <a:t>情報通信</a:t>
            </a:r>
            <a:r>
              <a:rPr lang="ja-JP" altLang="en-US" sz="1600" dirty="0" smtClean="0">
                <a:latin typeface="Meiryo UI" panose="020B0604030504040204" pitchFamily="50" charset="-128"/>
                <a:ea typeface="Meiryo UI" panose="020B0604030504040204" pitchFamily="50" charset="-128"/>
              </a:rPr>
              <a:t>開発庁の連携により、</a:t>
            </a:r>
            <a:r>
              <a:rPr lang="en-US" altLang="ja-JP" sz="1600" dirty="0" smtClean="0">
                <a:latin typeface="Meiryo UI" panose="020B0604030504040204" pitchFamily="50" charset="-128"/>
                <a:ea typeface="Meiryo UI" panose="020B0604030504040204" pitchFamily="50" charset="-128"/>
              </a:rPr>
              <a:t>2018</a:t>
            </a:r>
            <a:r>
              <a:rPr lang="ja-JP" altLang="en-US" sz="1600" dirty="0" smtClean="0">
                <a:latin typeface="Meiryo UI" panose="020B0604030504040204" pitchFamily="50" charset="-128"/>
                <a:ea typeface="Meiryo UI" panose="020B0604030504040204" pitchFamily="50" charset="-128"/>
              </a:rPr>
              <a:t>年完成を目指す。予算</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7300</a:t>
            </a:r>
            <a:r>
              <a:rPr lang="ja-JP" altLang="en-US" sz="1600" dirty="0">
                <a:latin typeface="Meiryo UI" panose="020B0604030504040204" pitchFamily="50" charset="-128"/>
                <a:ea typeface="Meiryo UI" panose="020B0604030504040204" pitchFamily="50" charset="-128"/>
              </a:rPr>
              <a:t>万シンガポールドル（約</a:t>
            </a:r>
            <a:r>
              <a:rPr lang="en-US" altLang="ja-JP" sz="1600" dirty="0">
                <a:latin typeface="Meiryo UI" panose="020B0604030504040204" pitchFamily="50" charset="-128"/>
                <a:ea typeface="Meiryo UI" panose="020B0604030504040204" pitchFamily="50" charset="-128"/>
              </a:rPr>
              <a:t>60</a:t>
            </a:r>
            <a:r>
              <a:rPr lang="ja-JP" altLang="en-US" sz="1600" dirty="0">
                <a:latin typeface="Meiryo UI" panose="020B0604030504040204" pitchFamily="50" charset="-128"/>
                <a:ea typeface="Meiryo UI" panose="020B0604030504040204" pitchFamily="50" charset="-128"/>
              </a:rPr>
              <a:t>億円</a:t>
            </a:r>
            <a:r>
              <a:rPr lang="ja-JP" altLang="en-US" sz="1600" dirty="0" smtClean="0">
                <a:latin typeface="Meiryo UI" panose="020B0604030504040204" pitchFamily="50" charset="-128"/>
                <a:ea typeface="Meiryo UI" panose="020B0604030504040204" pitchFamily="50" charset="-128"/>
              </a:rPr>
              <a:t>）。 </a:t>
            </a:r>
            <a:endParaRPr kumimoji="1" lang="ja-JP" altLang="en-US" sz="1600" dirty="0">
              <a:latin typeface="Meiryo UI" panose="020B0604030504040204" pitchFamily="50" charset="-128"/>
              <a:ea typeface="Meiryo UI" panose="020B0604030504040204" pitchFamily="50" charset="-128"/>
            </a:endParaRPr>
          </a:p>
        </p:txBody>
      </p:sp>
      <p:pic>
        <p:nvPicPr>
          <p:cNvPr id="21" name="図 20"/>
          <p:cNvPicPr>
            <a:picLocks noChangeAspect="1"/>
          </p:cNvPicPr>
          <p:nvPr/>
        </p:nvPicPr>
        <p:blipFill>
          <a:blip r:embed="rId4"/>
          <a:stretch>
            <a:fillRect/>
          </a:stretch>
        </p:blipFill>
        <p:spPr>
          <a:xfrm>
            <a:off x="8528020" y="599333"/>
            <a:ext cx="2847975" cy="2133600"/>
          </a:xfrm>
          <a:prstGeom prst="rect">
            <a:avLst/>
          </a:prstGeom>
        </p:spPr>
      </p:pic>
      <p:sp>
        <p:nvSpPr>
          <p:cNvPr id="23" name="テキスト ボックス 22"/>
          <p:cNvSpPr txBox="1"/>
          <p:nvPr/>
        </p:nvSpPr>
        <p:spPr>
          <a:xfrm>
            <a:off x="8528020" y="599333"/>
            <a:ext cx="1595888" cy="276999"/>
          </a:xfrm>
          <a:prstGeom prst="rect">
            <a:avLst/>
          </a:prstGeom>
          <a:noFill/>
        </p:spPr>
        <p:txBody>
          <a:bodyPr wrap="square" rtlCol="0">
            <a:spAutoFit/>
          </a:bodyPr>
          <a:lstStyle/>
          <a:p>
            <a:r>
              <a:rPr kumimoji="1" lang="ja-JP" altLang="en-US" sz="1200" dirty="0" smtClean="0">
                <a:solidFill>
                  <a:schemeClr val="bg1"/>
                </a:solidFill>
                <a:latin typeface="Meiryo UI" panose="020B0604030504040204" pitchFamily="50" charset="-128"/>
                <a:ea typeface="Meiryo UI" panose="020B0604030504040204" pitchFamily="50" charset="-128"/>
              </a:rPr>
              <a:t>米国防総省の</a:t>
            </a:r>
            <a:r>
              <a:rPr kumimoji="1" lang="en-US" altLang="ja-JP" sz="1200" dirty="0" smtClean="0">
                <a:solidFill>
                  <a:schemeClr val="bg1"/>
                </a:solidFill>
                <a:latin typeface="Meiryo UI" panose="020B0604030504040204" pitchFamily="50" charset="-128"/>
                <a:ea typeface="Meiryo UI" panose="020B0604030504040204" pitchFamily="50" charset="-128"/>
              </a:rPr>
              <a:t>BIM</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24" name="スライド番号プレースホルダー 10"/>
          <p:cNvSpPr>
            <a:spLocks noGrp="1"/>
          </p:cNvSpPr>
          <p:nvPr>
            <p:ph type="sldNum" sz="quarter" idx="12"/>
          </p:nvPr>
        </p:nvSpPr>
        <p:spPr>
          <a:xfrm>
            <a:off x="8610600" y="6356350"/>
            <a:ext cx="2743200" cy="365125"/>
          </a:xfrm>
        </p:spPr>
        <p:txBody>
          <a:bodyPr/>
          <a:lstStyle/>
          <a:p>
            <a:fld id="{E0111AC5-7BD5-411B-8205-861CC0B8AE82}" type="slidenum">
              <a:rPr kumimoji="1" lang="ja-JP" altLang="en-US" smtClean="0"/>
              <a:t>12</a:t>
            </a:fld>
            <a:endParaRPr kumimoji="1" lang="ja-JP" altLang="en-US"/>
          </a:p>
        </p:txBody>
      </p:sp>
      <p:sp>
        <p:nvSpPr>
          <p:cNvPr id="25" name="テキスト ボックス 24"/>
          <p:cNvSpPr txBox="1"/>
          <p:nvPr/>
        </p:nvSpPr>
        <p:spPr>
          <a:xfrm>
            <a:off x="5398267" y="2651600"/>
            <a:ext cx="6180708" cy="230832"/>
          </a:xfrm>
          <a:prstGeom prst="rect">
            <a:avLst/>
          </a:prstGeom>
          <a:noFill/>
        </p:spPr>
        <p:txBody>
          <a:bodyPr wrap="square" rtlCol="0">
            <a:spAutoFit/>
          </a:bodyPr>
          <a:lstStyle/>
          <a:p>
            <a:r>
              <a:rPr kumimoji="1" lang="ja-JP" altLang="en-US" sz="900" dirty="0" smtClean="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a:t>
            </a:r>
            <a:r>
              <a:rPr lang="en-US" altLang="ja-JP" sz="900" dirty="0" smtClean="0">
                <a:latin typeface="Meiryo UI" panose="020B0604030504040204" pitchFamily="50" charset="-128"/>
                <a:ea typeface="Meiryo UI" panose="020B0604030504040204" pitchFamily="50" charset="-128"/>
              </a:rPr>
              <a:t>aecmag.com/57-lead-story/909-news-dassault-systemes-helps-build-virtual-singapore</a:t>
            </a:r>
            <a:endParaRPr kumimoji="1" lang="ja-JP" altLang="en-US" sz="900"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859969" y="51955"/>
            <a:ext cx="8395855" cy="461665"/>
          </a:xfrm>
          <a:prstGeom prst="rect">
            <a:avLst/>
          </a:prstGeom>
          <a:noFill/>
        </p:spPr>
        <p:txBody>
          <a:bodyPr wrap="square" rtlCol="0">
            <a:spAutoFit/>
          </a:bodyPr>
          <a:lstStyle/>
          <a:p>
            <a:r>
              <a:rPr kumimoji="1" lang="ja-JP" altLang="en-US" sz="2400" b="1" dirty="0" smtClean="0">
                <a:latin typeface="Meiryo UI" panose="020B0604030504040204" pitchFamily="50" charset="-128"/>
                <a:ea typeface="Meiryo UI" panose="020B0604030504040204" pitchFamily="50" charset="-128"/>
              </a:rPr>
              <a:t>バーチャル・シンガポールならぬバーチャル・ジャパンを構築しよう！</a:t>
            </a:r>
            <a:endParaRPr kumimoji="1" lang="ja-JP" altLang="en-US" sz="2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11082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925" y="1697038"/>
            <a:ext cx="8920162" cy="516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角丸四角形 4"/>
          <p:cNvSpPr/>
          <p:nvPr/>
        </p:nvSpPr>
        <p:spPr>
          <a:xfrm>
            <a:off x="2528647" y="215112"/>
            <a:ext cx="7061682" cy="354142"/>
          </a:xfrm>
          <a:prstGeom prst="round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2400" b="1" dirty="0" smtClean="0">
                <a:solidFill>
                  <a:schemeClr val="tx1"/>
                </a:solidFill>
                <a:latin typeface="Meiryo UI" panose="020B0604030504040204" pitchFamily="50" charset="-128"/>
                <a:ea typeface="Meiryo UI" panose="020B0604030504040204" pitchFamily="50" charset="-128"/>
              </a:rPr>
              <a:t>Building</a:t>
            </a:r>
            <a:r>
              <a:rPr lang="ja-JP" altLang="en-US" sz="2400" b="1" dirty="0" smtClean="0">
                <a:solidFill>
                  <a:schemeClr val="tx1"/>
                </a:solidFill>
                <a:latin typeface="Meiryo UI" panose="020B0604030504040204" pitchFamily="50" charset="-128"/>
                <a:ea typeface="Meiryo UI" panose="020B0604030504040204" pitchFamily="50" charset="-128"/>
              </a:rPr>
              <a:t>　</a:t>
            </a:r>
            <a:r>
              <a:rPr lang="en-US" altLang="ja-JP" sz="2400" b="1" dirty="0" smtClean="0">
                <a:solidFill>
                  <a:schemeClr val="tx1"/>
                </a:solidFill>
                <a:latin typeface="Meiryo UI" panose="020B0604030504040204" pitchFamily="50" charset="-128"/>
                <a:ea typeface="Meiryo UI" panose="020B0604030504040204" pitchFamily="50" charset="-128"/>
              </a:rPr>
              <a:t>Information</a:t>
            </a:r>
            <a:r>
              <a:rPr lang="ja-JP" altLang="en-US" sz="2400" b="1" dirty="0" smtClean="0">
                <a:solidFill>
                  <a:schemeClr val="tx1"/>
                </a:solidFill>
                <a:latin typeface="Meiryo UI" panose="020B0604030504040204" pitchFamily="50" charset="-128"/>
                <a:ea typeface="Meiryo UI" panose="020B0604030504040204" pitchFamily="50" charset="-128"/>
              </a:rPr>
              <a:t>　</a:t>
            </a:r>
            <a:r>
              <a:rPr lang="en-US" altLang="ja-JP" sz="2400" b="1" dirty="0" smtClean="0">
                <a:solidFill>
                  <a:schemeClr val="tx1"/>
                </a:solidFill>
                <a:latin typeface="Meiryo UI" panose="020B0604030504040204" pitchFamily="50" charset="-128"/>
                <a:ea typeface="Meiryo UI" panose="020B0604030504040204" pitchFamily="50" charset="-128"/>
              </a:rPr>
              <a:t>Modeling</a:t>
            </a:r>
            <a:r>
              <a:rPr lang="ja-JP" altLang="en-US" sz="2400" b="1" dirty="0" smtClean="0">
                <a:solidFill>
                  <a:schemeClr val="tx1"/>
                </a:solidFill>
                <a:latin typeface="Meiryo UI" panose="020B0604030504040204" pitchFamily="50" charset="-128"/>
                <a:ea typeface="Meiryo UI" panose="020B0604030504040204" pitchFamily="50" charset="-128"/>
              </a:rPr>
              <a:t>（</a:t>
            </a:r>
            <a:r>
              <a:rPr lang="en-US" altLang="ja-JP" sz="2400" b="1" dirty="0" smtClean="0">
                <a:solidFill>
                  <a:schemeClr val="tx1"/>
                </a:solidFill>
                <a:latin typeface="Meiryo UI" panose="020B0604030504040204" pitchFamily="50" charset="-128"/>
                <a:ea typeface="Meiryo UI" panose="020B0604030504040204" pitchFamily="50" charset="-128"/>
              </a:rPr>
              <a:t>BIM)</a:t>
            </a:r>
            <a:endParaRPr lang="ja-JP" altLang="en-US" sz="2400" b="1" dirty="0">
              <a:solidFill>
                <a:schemeClr val="tx1"/>
              </a:solidFill>
              <a:latin typeface="Meiryo UI" panose="020B0604030504040204" pitchFamily="50" charset="-128"/>
              <a:ea typeface="Meiryo UI" panose="020B0604030504040204" pitchFamily="50" charset="-128"/>
            </a:endParaRPr>
          </a:p>
        </p:txBody>
      </p:sp>
      <p:sp>
        <p:nvSpPr>
          <p:cNvPr id="92" name="テキスト ボックス 4"/>
          <p:cNvSpPr txBox="1">
            <a:spLocks noChangeArrowheads="1"/>
          </p:cNvSpPr>
          <p:nvPr/>
        </p:nvSpPr>
        <p:spPr bwMode="auto">
          <a:xfrm>
            <a:off x="287677" y="671513"/>
            <a:ext cx="1158304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en-US" altLang="ja-JP" sz="1400" dirty="0">
                <a:latin typeface="メイリオ" panose="020B0604030504040204" pitchFamily="50" charset="-128"/>
                <a:ea typeface="メイリオ" panose="020B0604030504040204" pitchFamily="50" charset="-128"/>
              </a:rPr>
              <a:t>2020</a:t>
            </a:r>
            <a:r>
              <a:rPr lang="ja-JP" altLang="en-US" sz="1400" dirty="0">
                <a:latin typeface="メイリオ" panose="020B0604030504040204" pitchFamily="50" charset="-128"/>
                <a:ea typeface="メイリオ" panose="020B0604030504040204" pitchFamily="50" charset="-128"/>
              </a:rPr>
              <a:t>年には、都市のあらゆる建物の情報がデジタル化されているかも知れない</a:t>
            </a:r>
            <a:r>
              <a:rPr lang="ja-JP" altLang="en-US" sz="1400" dirty="0" smtClean="0">
                <a:latin typeface="メイリオ" panose="020B0604030504040204" pitchFamily="50" charset="-128"/>
                <a:ea typeface="メイリオ" panose="020B0604030504040204" pitchFamily="50" charset="-128"/>
              </a:rPr>
              <a:t>。</a:t>
            </a:r>
            <a:endParaRPr lang="en-US" altLang="ja-JP" sz="1400" dirty="0" smtClean="0">
              <a:latin typeface="メイリオ" panose="020B0604030504040204" pitchFamily="50" charset="-128"/>
              <a:ea typeface="メイリオ" panose="020B0604030504040204" pitchFamily="50" charset="-128"/>
            </a:endParaRPr>
          </a:p>
          <a:p>
            <a:pPr eaLnBrk="1" hangingPunct="1"/>
            <a:r>
              <a:rPr lang="ja-JP" altLang="en-US" sz="1400" dirty="0" smtClean="0">
                <a:latin typeface="メイリオ" panose="020B0604030504040204" pitchFamily="50" charset="-128"/>
                <a:ea typeface="メイリオ" panose="020B0604030504040204" pitchFamily="50" charset="-128"/>
              </a:rPr>
              <a:t>建設</a:t>
            </a:r>
            <a:r>
              <a:rPr lang="ja-JP" altLang="en-US" sz="1400" dirty="0">
                <a:latin typeface="メイリオ" panose="020B0604030504040204" pitchFamily="50" charset="-128"/>
                <a:ea typeface="メイリオ" panose="020B0604030504040204" pitchFamily="50" charset="-128"/>
              </a:rPr>
              <a:t>業界では今、ビルの構造や設備、意匠など建築物に関する全てのデータをデジタル化する</a:t>
            </a:r>
            <a:r>
              <a:rPr lang="en-US" altLang="ja-JP" sz="1400" dirty="0">
                <a:latin typeface="メイリオ" panose="020B0604030504040204" pitchFamily="50" charset="-128"/>
                <a:ea typeface="メイリオ" panose="020B0604030504040204" pitchFamily="50" charset="-128"/>
              </a:rPr>
              <a:t>BIM</a:t>
            </a:r>
            <a:r>
              <a:rPr lang="ja-JP" altLang="en-US" sz="1400" dirty="0">
                <a:latin typeface="メイリオ" panose="020B0604030504040204" pitchFamily="50" charset="-128"/>
                <a:ea typeface="メイリオ" panose="020B0604030504040204" pitchFamily="50" charset="-128"/>
              </a:rPr>
              <a:t>が脚光を浴びている。</a:t>
            </a:r>
          </a:p>
          <a:p>
            <a:pPr eaLnBrk="1" hangingPunct="1"/>
            <a:r>
              <a:rPr lang="ja-JP" altLang="en-US" sz="1400" dirty="0">
                <a:latin typeface="メイリオ" panose="020B0604030504040204" pitchFamily="50" charset="-128"/>
                <a:ea typeface="メイリオ" panose="020B0604030504040204" pitchFamily="50" charset="-128"/>
              </a:rPr>
              <a:t>大林組は</a:t>
            </a:r>
            <a:r>
              <a:rPr lang="en-US" altLang="ja-JP" sz="1400" dirty="0">
                <a:latin typeface="メイリオ" panose="020B0604030504040204" pitchFamily="50" charset="-128"/>
                <a:ea typeface="メイリオ" panose="020B0604030504040204" pitchFamily="50" charset="-128"/>
              </a:rPr>
              <a:t>2015</a:t>
            </a:r>
            <a:r>
              <a:rPr lang="ja-JP" altLang="en-US" sz="1400" dirty="0">
                <a:latin typeface="メイリオ" panose="020B0604030504040204" pitchFamily="50" charset="-128"/>
                <a:ea typeface="メイリオ" panose="020B0604030504040204" pitchFamily="50" charset="-128"/>
              </a:rPr>
              <a:t>年までに同社の設計施工案件の</a:t>
            </a:r>
            <a:r>
              <a:rPr lang="en-US" altLang="ja-JP" sz="1400" dirty="0">
                <a:latin typeface="メイリオ" panose="020B0604030504040204" pitchFamily="50" charset="-128"/>
                <a:ea typeface="メイリオ" panose="020B0604030504040204" pitchFamily="50" charset="-128"/>
              </a:rPr>
              <a:t>8</a:t>
            </a:r>
            <a:r>
              <a:rPr lang="ja-JP" altLang="en-US" sz="1400" dirty="0">
                <a:latin typeface="メイリオ" panose="020B0604030504040204" pitchFamily="50" charset="-128"/>
                <a:ea typeface="メイリオ" panose="020B0604030504040204" pitchFamily="50" charset="-128"/>
              </a:rPr>
              <a:t>割で</a:t>
            </a:r>
            <a:r>
              <a:rPr lang="en-US" altLang="ja-JP" sz="1400" dirty="0">
                <a:latin typeface="メイリオ" panose="020B0604030504040204" pitchFamily="50" charset="-128"/>
                <a:ea typeface="メイリオ" panose="020B0604030504040204" pitchFamily="50" charset="-128"/>
              </a:rPr>
              <a:t>BIM</a:t>
            </a:r>
            <a:r>
              <a:rPr lang="ja-JP" altLang="en-US" sz="1400" dirty="0">
                <a:latin typeface="メイリオ" panose="020B0604030504040204" pitchFamily="50" charset="-128"/>
                <a:ea typeface="メイリオ" panose="020B0604030504040204" pitchFamily="50" charset="-128"/>
              </a:rPr>
              <a:t>を使う予定。建設費が</a:t>
            </a:r>
            <a:r>
              <a:rPr lang="en-US" altLang="ja-JP" sz="1400" dirty="0">
                <a:latin typeface="メイリオ" panose="020B0604030504040204" pitchFamily="50" charset="-128"/>
                <a:ea typeface="メイリオ" panose="020B0604030504040204" pitchFamily="50" charset="-128"/>
              </a:rPr>
              <a:t>100</a:t>
            </a:r>
            <a:r>
              <a:rPr lang="ja-JP" altLang="en-US" sz="1400" dirty="0">
                <a:latin typeface="メイリオ" panose="020B0604030504040204" pitchFamily="50" charset="-128"/>
                <a:ea typeface="メイリオ" panose="020B0604030504040204" pitchFamily="50" charset="-128"/>
              </a:rPr>
              <a:t>億円で寿命が</a:t>
            </a:r>
            <a:r>
              <a:rPr lang="en-US" altLang="ja-JP" sz="1400" dirty="0">
                <a:latin typeface="メイリオ" panose="020B0604030504040204" pitchFamily="50" charset="-128"/>
                <a:ea typeface="メイリオ" panose="020B0604030504040204" pitchFamily="50" charset="-128"/>
              </a:rPr>
              <a:t>65</a:t>
            </a:r>
            <a:r>
              <a:rPr lang="ja-JP" altLang="en-US" sz="1400" dirty="0">
                <a:latin typeface="メイリオ" panose="020B0604030504040204" pitchFamily="50" charset="-128"/>
                <a:ea typeface="メイリオ" panose="020B0604030504040204" pitchFamily="50" charset="-128"/>
              </a:rPr>
              <a:t>年の場合、ライフサイクル全体の修繕保守費は</a:t>
            </a:r>
            <a:r>
              <a:rPr lang="en-US" altLang="ja-JP" sz="1400" dirty="0">
                <a:latin typeface="メイリオ" panose="020B0604030504040204" pitchFamily="50" charset="-128"/>
                <a:ea typeface="メイリオ" panose="020B0604030504040204" pitchFamily="50" charset="-128"/>
              </a:rPr>
              <a:t>320</a:t>
            </a:r>
            <a:r>
              <a:rPr lang="ja-JP" altLang="en-US" sz="1400" dirty="0">
                <a:latin typeface="メイリオ" panose="020B0604030504040204" pitchFamily="50" charset="-128"/>
                <a:ea typeface="メイリオ" panose="020B0604030504040204" pitchFamily="50" charset="-128"/>
              </a:rPr>
              <a:t>億円。</a:t>
            </a:r>
            <a:r>
              <a:rPr lang="en-US" altLang="ja-JP" sz="1400" dirty="0">
                <a:latin typeface="メイリオ" panose="020B0604030504040204" pitchFamily="50" charset="-128"/>
                <a:ea typeface="メイリオ" panose="020B0604030504040204" pitchFamily="50" charset="-128"/>
              </a:rPr>
              <a:t>BIM</a:t>
            </a:r>
            <a:r>
              <a:rPr lang="ja-JP" altLang="en-US" sz="1400" dirty="0">
                <a:latin typeface="メイリオ" panose="020B0604030504040204" pitchFamily="50" charset="-128"/>
                <a:ea typeface="メイリオ" panose="020B0604030504040204" pitchFamily="50" charset="-128"/>
              </a:rPr>
              <a:t>を利用すると</a:t>
            </a:r>
            <a:r>
              <a:rPr lang="en-US" altLang="ja-JP" sz="1400" dirty="0">
                <a:latin typeface="メイリオ" panose="020B0604030504040204" pitchFamily="50" charset="-128"/>
                <a:ea typeface="メイリオ" panose="020B0604030504040204" pitchFamily="50" charset="-128"/>
              </a:rPr>
              <a:t>40</a:t>
            </a:r>
            <a:r>
              <a:rPr lang="ja-JP" altLang="en-US" sz="1400" dirty="0">
                <a:latin typeface="メイリオ" panose="020B0604030504040204" pitchFamily="50" charset="-128"/>
                <a:ea typeface="メイリオ" panose="020B0604030504040204" pitchFamily="50" charset="-128"/>
              </a:rPr>
              <a:t>億円の削減につながると試算している。</a:t>
            </a:r>
            <a:endParaRPr lang="ja-JP" altLang="en-US" sz="1400" dirty="0"/>
          </a:p>
        </p:txBody>
      </p:sp>
    </p:spTree>
    <p:extLst>
      <p:ext uri="{BB962C8B-B14F-4D97-AF65-F5344CB8AC3E}">
        <p14:creationId xmlns:p14="http://schemas.microsoft.com/office/powerpoint/2010/main" val="20924276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416" y="0"/>
            <a:ext cx="1219241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244" y="1423067"/>
            <a:ext cx="8025713" cy="5350476"/>
          </a:xfrm>
          <a:prstGeom prst="rect">
            <a:avLst/>
          </a:prstGeom>
          <a:ln>
            <a:solidFill>
              <a:schemeClr val="bg1"/>
            </a:solidFill>
          </a:ln>
          <a:effectLst>
            <a:glow rad="228600">
              <a:schemeClr val="accent4">
                <a:satMod val="175000"/>
                <a:alpha val="40000"/>
              </a:schemeClr>
            </a:glow>
          </a:effectLst>
        </p:spPr>
      </p:pic>
      <p:sp>
        <p:nvSpPr>
          <p:cNvPr id="34" name="テキスト ボックス 33"/>
          <p:cNvSpPr txBox="1"/>
          <p:nvPr/>
        </p:nvSpPr>
        <p:spPr>
          <a:xfrm>
            <a:off x="-416" y="678231"/>
            <a:ext cx="12192000" cy="646331"/>
          </a:xfrm>
          <a:prstGeom prst="rect">
            <a:avLst/>
          </a:prstGeom>
          <a:noFill/>
        </p:spPr>
        <p:txBody>
          <a:bodyPr wrap="square" rtlCol="0">
            <a:spAutoFit/>
          </a:bodyPr>
          <a:lstStyle/>
          <a:p>
            <a:pPr algn="ctr"/>
            <a:r>
              <a:rPr kumimoji="1" lang="ja-JP" altLang="en-US" sz="2800" b="1" u="sng" dirty="0" smtClean="0">
                <a:solidFill>
                  <a:schemeClr val="bg1"/>
                </a:solidFill>
                <a:latin typeface="Meiryo UI" panose="020B0604030504040204" pitchFamily="50" charset="-128"/>
                <a:ea typeface="Meiryo UI" panose="020B0604030504040204" pitchFamily="50" charset="-128"/>
              </a:rPr>
              <a:t>地球上の</a:t>
            </a:r>
            <a:r>
              <a:rPr kumimoji="1" lang="ja-JP" altLang="en-US" sz="3600" b="1" u="sng" dirty="0" smtClean="0">
                <a:solidFill>
                  <a:srgbClr val="FF0000"/>
                </a:solidFill>
                <a:latin typeface="Meiryo UI" panose="020B0604030504040204" pitchFamily="50" charset="-128"/>
                <a:ea typeface="Meiryo UI" panose="020B0604030504040204" pitchFamily="50" charset="-128"/>
              </a:rPr>
              <a:t>全てのモノ</a:t>
            </a:r>
            <a:r>
              <a:rPr kumimoji="1" lang="ja-JP" altLang="en-US" sz="2800" b="1" dirty="0" smtClean="0">
                <a:solidFill>
                  <a:schemeClr val="bg1"/>
                </a:solidFill>
                <a:latin typeface="Meiryo UI" panose="020B0604030504040204" pitchFamily="50" charset="-128"/>
                <a:ea typeface="Meiryo UI" panose="020B0604030504040204" pitchFamily="50" charset="-128"/>
              </a:rPr>
              <a:t>が、</a:t>
            </a:r>
            <a:r>
              <a:rPr kumimoji="1" lang="ja-JP" altLang="en-US" sz="3200" b="1" u="sng" dirty="0" smtClean="0">
                <a:solidFill>
                  <a:srgbClr val="FF0000"/>
                </a:solidFill>
                <a:latin typeface="Meiryo UI" panose="020B0604030504040204" pitchFamily="50" charset="-128"/>
                <a:ea typeface="Meiryo UI" panose="020B0604030504040204" pitchFamily="50" charset="-128"/>
              </a:rPr>
              <a:t>一つの時計で同期を取って動く世界</a:t>
            </a:r>
            <a:r>
              <a:rPr kumimoji="1" lang="ja-JP" altLang="en-US" sz="2800" b="1" dirty="0" smtClean="0">
                <a:solidFill>
                  <a:schemeClr val="bg1"/>
                </a:solidFill>
                <a:latin typeface="Meiryo UI" panose="020B0604030504040204" pitchFamily="50" charset="-128"/>
                <a:ea typeface="Meiryo UI" panose="020B0604030504040204" pitchFamily="50" charset="-128"/>
              </a:rPr>
              <a:t>を実現させる！</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4896849" y="80028"/>
            <a:ext cx="2346158" cy="646331"/>
          </a:xfrm>
          <a:prstGeom prst="rect">
            <a:avLst/>
          </a:prstGeom>
          <a:solidFill>
            <a:schemeClr val="bg1"/>
          </a:solidFill>
          <a:ln>
            <a:noFill/>
          </a:ln>
          <a:effectLst>
            <a:glow rad="228600">
              <a:schemeClr val="accent3">
                <a:satMod val="175000"/>
                <a:alpha val="40000"/>
              </a:schemeClr>
            </a:glow>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pPr algn="ctr"/>
            <a:r>
              <a:rPr kumimoji="1" lang="ja-JP" altLang="en-US" sz="3600" b="1" dirty="0" smtClean="0">
                <a:solidFill>
                  <a:srgbClr val="002060"/>
                </a:solidFill>
                <a:latin typeface="DFKai-SB" panose="03000509000000000000" pitchFamily="65" charset="-120"/>
                <a:ea typeface="DFKai-SB" panose="03000509000000000000" pitchFamily="65" charset="-120"/>
              </a:rPr>
              <a:t>最終目標</a:t>
            </a:r>
            <a:endParaRPr kumimoji="1" lang="ja-JP" altLang="en-US" sz="3600" b="1" dirty="0">
              <a:solidFill>
                <a:srgbClr val="002060"/>
              </a:solidFill>
              <a:latin typeface="DFKai-SB" panose="03000509000000000000" pitchFamily="65" charset="-120"/>
              <a:ea typeface="DFKai-SB" panose="03000509000000000000" pitchFamily="65" charset="-120"/>
            </a:endParaRPr>
          </a:p>
        </p:txBody>
      </p:sp>
      <p:sp>
        <p:nvSpPr>
          <p:cNvPr id="36" name="テキスト ボックス 35"/>
          <p:cNvSpPr txBox="1"/>
          <p:nvPr/>
        </p:nvSpPr>
        <p:spPr>
          <a:xfrm>
            <a:off x="1997244" y="5573214"/>
            <a:ext cx="8025713" cy="1200329"/>
          </a:xfrm>
          <a:prstGeom prst="rect">
            <a:avLst/>
          </a:prstGeom>
          <a:noFill/>
        </p:spPr>
        <p:txBody>
          <a:bodyPr wrap="square" rtlCol="0">
            <a:spAutoFit/>
          </a:bodyPr>
          <a:lstStyle/>
          <a:p>
            <a:pPr algn="ctr"/>
            <a:r>
              <a:rPr kumimoji="1" lang="ja-JP" altLang="en-US" sz="3600" b="1" u="sng" dirty="0" smtClean="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アースビート・プロジェクト</a:t>
            </a:r>
            <a:endParaRPr kumimoji="1" lang="en-US" altLang="ja-JP" sz="3600" b="1" u="sng" dirty="0" smtClean="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a:r>
              <a:rPr lang="en-US" altLang="ja-JP" sz="3600" b="1" dirty="0" smtClean="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Earth Beat project</a:t>
            </a:r>
            <a:endParaRPr kumimoji="1" lang="ja-JP" altLang="en-US" sz="3600"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pic>
        <p:nvPicPr>
          <p:cNvPr id="84" name="図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904" y="3356129"/>
            <a:ext cx="1443267" cy="144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図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13870" y="3344096"/>
            <a:ext cx="1443267" cy="144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949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6"/>
          <p:cNvPicPr>
            <a:picLocks noChangeAspect="1" noChangeArrowheads="1"/>
          </p:cNvPicPr>
          <p:nvPr/>
        </p:nvPicPr>
        <p:blipFill>
          <a:blip r:embed="rId3">
            <a:extLst>
              <a:ext uri="{28A0092B-C50C-407E-A947-70E740481C1C}">
                <a14:useLocalDpi xmlns:a14="http://schemas.microsoft.com/office/drawing/2010/main" val="0"/>
              </a:ext>
            </a:extLst>
          </a:blip>
          <a:srcRect r="-11"/>
          <a:stretch>
            <a:fillRect/>
          </a:stretch>
        </p:blipFill>
        <p:spPr bwMode="auto">
          <a:xfrm>
            <a:off x="-2275" y="2465951"/>
            <a:ext cx="12194275" cy="4392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1272" name="Object 179"/>
          <p:cNvGraphicFramePr>
            <a:graphicFrameLocks noChangeAspect="1"/>
          </p:cNvGraphicFramePr>
          <p:nvPr>
            <p:extLst>
              <p:ext uri="{D42A27DB-BD31-4B8C-83A1-F6EECF244321}">
                <p14:modId xmlns:p14="http://schemas.microsoft.com/office/powerpoint/2010/main" val="340309379"/>
              </p:ext>
            </p:extLst>
          </p:nvPr>
        </p:nvGraphicFramePr>
        <p:xfrm>
          <a:off x="5900377" y="1695123"/>
          <a:ext cx="385536" cy="548821"/>
        </p:xfrm>
        <a:graphic>
          <a:graphicData uri="http://schemas.openxmlformats.org/presentationml/2006/ole">
            <mc:AlternateContent xmlns:mc="http://schemas.openxmlformats.org/markup-compatibility/2006">
              <mc:Choice xmlns:v="urn:schemas-microsoft-com:vml" Requires="v">
                <p:oleObj spid="_x0000_s2123" name="Clip" r:id="rId4" imgW="1337767" imgH="1900123" progId="MS_ClipArt_Gallery.2">
                  <p:embed/>
                </p:oleObj>
              </mc:Choice>
              <mc:Fallback>
                <p:oleObj name="Clip" r:id="rId4" imgW="1337767" imgH="1900123"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377" y="1695123"/>
                        <a:ext cx="385536" cy="54882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pic>
        <p:nvPicPr>
          <p:cNvPr id="11268" name="Picture 8" descr="C:\Users\D0198\Desktop\和コンテンツ\1_haru\haru_01\PNG\h_parts14\h_parts14_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9026" y="2031767"/>
            <a:ext cx="1034143" cy="10341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テキスト ボックス 6"/>
          <p:cNvSpPr txBox="1"/>
          <p:nvPr/>
        </p:nvSpPr>
        <p:spPr>
          <a:xfrm>
            <a:off x="1171400" y="858217"/>
            <a:ext cx="9800239" cy="923330"/>
          </a:xfrm>
          <a:prstGeom prst="rect">
            <a:avLst/>
          </a:prstGeom>
          <a:noFill/>
        </p:spPr>
        <p:txBody>
          <a:bodyPr wrap="square" rtlCol="0">
            <a:spAutoFit/>
          </a:bodyPr>
          <a:lstStyle/>
          <a:p>
            <a:pPr algn="ctr"/>
            <a:r>
              <a:rPr lang="ja-JP" altLang="en-US" sz="2200" dirty="0" smtClean="0">
                <a:latin typeface="Meiryo UI" panose="020B0604030504040204" pitchFamily="50" charset="-128"/>
                <a:ea typeface="Meiryo UI" panose="020B0604030504040204" pitchFamily="50" charset="-128"/>
              </a:rPr>
              <a:t>屋内外シームレス位置情報と精緻な時刻同期技術</a:t>
            </a:r>
            <a:endParaRPr lang="en-US" altLang="ja-JP" sz="2200" dirty="0" smtClean="0">
              <a:latin typeface="Meiryo UI" panose="020B0604030504040204" pitchFamily="50" charset="-128"/>
              <a:ea typeface="Meiryo UI" panose="020B0604030504040204" pitchFamily="50" charset="-128"/>
            </a:endParaRPr>
          </a:p>
          <a:p>
            <a:pPr algn="ctr"/>
            <a:r>
              <a:rPr lang="ja-JP" altLang="en-US" sz="3200" b="1" dirty="0" smtClean="0">
                <a:latin typeface="Meiryo UI" panose="020B0604030504040204" pitchFamily="50" charset="-128"/>
                <a:ea typeface="Meiryo UI" panose="020B0604030504040204" pitchFamily="50" charset="-128"/>
              </a:rPr>
              <a:t>時空</a:t>
            </a:r>
            <a:r>
              <a:rPr lang="en-US" altLang="ja-JP" sz="3200" b="1" dirty="0" smtClean="0">
                <a:latin typeface="Meiryo UI" panose="020B0604030504040204" pitchFamily="50" charset="-128"/>
                <a:ea typeface="Meiryo UI" panose="020B0604030504040204" pitchFamily="50" charset="-128"/>
              </a:rPr>
              <a:t>ID</a:t>
            </a:r>
            <a:r>
              <a:rPr lang="ja-JP" altLang="en-US" sz="3200" b="1" dirty="0" smtClean="0">
                <a:latin typeface="Meiryo UI" panose="020B0604030504040204" pitchFamily="50" charset="-128"/>
                <a:ea typeface="Meiryo UI" panose="020B0604030504040204" pitchFamily="50" charset="-128"/>
              </a:rPr>
              <a:t>ソリューション </a:t>
            </a:r>
            <a:r>
              <a:rPr lang="en-US" altLang="ja-JP" sz="3200" b="1" dirty="0" smtClean="0">
                <a:latin typeface="Meiryo UI" panose="020B0604030504040204" pitchFamily="50" charset="-128"/>
                <a:ea typeface="Meiryo UI" panose="020B0604030504040204" pitchFamily="50" charset="-128"/>
              </a:rPr>
              <a:t>IMES-Plus</a:t>
            </a:r>
            <a:endParaRPr lang="en-US" altLang="ja-JP" sz="2400" dirty="0" smtClean="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2633809" y="81683"/>
            <a:ext cx="6870031" cy="523220"/>
          </a:xfrm>
          <a:prstGeom prst="rect">
            <a:avLst/>
          </a:prstGeom>
          <a:noFill/>
        </p:spPr>
        <p:txBody>
          <a:bodyPr wrap="square" rtlCol="0">
            <a:spAutoFit/>
          </a:bodyPr>
          <a:lstStyle/>
          <a:p>
            <a:pPr algn="ctr"/>
            <a:r>
              <a:rPr kumimoji="1" lang="en-US" altLang="ja-JP" sz="2800" b="1" u="sng" dirty="0" smtClean="0">
                <a:solidFill>
                  <a:srgbClr val="7030A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Society 5.0</a:t>
            </a:r>
            <a:r>
              <a:rPr kumimoji="1" lang="ja-JP" altLang="en-US" sz="2800" b="1" dirty="0" smtClean="0">
                <a:latin typeface="Meiryo UI" panose="020B0604030504040204" pitchFamily="50" charset="-128"/>
                <a:ea typeface="Meiryo UI" panose="020B0604030504040204" pitchFamily="50" charset="-128"/>
              </a:rPr>
              <a:t>を実現します。</a:t>
            </a:r>
            <a:endParaRPr kumimoji="1" lang="en-US" altLang="ja-JP" sz="2800" b="1" dirty="0" smtClean="0">
              <a:latin typeface="Meiryo UI" panose="020B0604030504040204" pitchFamily="50" charset="-128"/>
              <a:ea typeface="Meiryo UI" panose="020B0604030504040204" pitchFamily="50" charset="-128"/>
            </a:endParaRPr>
          </a:p>
        </p:txBody>
      </p:sp>
      <p:pic>
        <p:nvPicPr>
          <p:cNvPr id="6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7534" y="2878319"/>
            <a:ext cx="342088" cy="375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7860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1540988"/>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0" y="431173"/>
            <a:ext cx="12192000" cy="707886"/>
          </a:xfrm>
          <a:prstGeom prst="rect">
            <a:avLst/>
          </a:prstGeom>
          <a:noFill/>
        </p:spPr>
        <p:txBody>
          <a:bodyPr wrap="square" rtlCol="0">
            <a:spAutoFit/>
          </a:bodyPr>
          <a:lstStyle/>
          <a:p>
            <a:pPr algn="ctr"/>
            <a:r>
              <a:rPr kumimoji="1" lang="ja-JP" altLang="en-US" sz="4000" b="1" dirty="0" smtClean="0">
                <a:latin typeface="Meiryo UI" panose="020B0604030504040204" pitchFamily="50" charset="-128"/>
                <a:ea typeface="Meiryo UI" panose="020B0604030504040204" pitchFamily="50" charset="-128"/>
              </a:rPr>
              <a:t>ポイント</a:t>
            </a:r>
            <a:endParaRPr kumimoji="1" lang="ja-JP" altLang="en-US" sz="4000" b="1" dirty="0">
              <a:latin typeface="Meiryo UI" panose="020B0604030504040204" pitchFamily="50" charset="-128"/>
              <a:ea typeface="Meiryo UI" panose="020B0604030504040204" pitchFamily="50" charset="-128"/>
            </a:endParaRPr>
          </a:p>
        </p:txBody>
      </p:sp>
      <p:pic>
        <p:nvPicPr>
          <p:cNvPr id="11"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2714181"/>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050" y="3865244"/>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4040" y="507534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テキスト ボックス 17"/>
          <p:cNvSpPr txBox="1"/>
          <p:nvPr/>
        </p:nvSpPr>
        <p:spPr>
          <a:xfrm>
            <a:off x="1770699" y="1668588"/>
            <a:ext cx="9523563" cy="584775"/>
          </a:xfrm>
          <a:prstGeom prst="rect">
            <a:avLst/>
          </a:prstGeom>
          <a:noFill/>
        </p:spPr>
        <p:txBody>
          <a:bodyPr wrap="square" rtlCol="0">
            <a:spAutoFit/>
          </a:bodyPr>
          <a:lstStyle/>
          <a:p>
            <a:r>
              <a:rPr kumimoji="1" lang="en-US" altLang="ja-JP" sz="3200" dirty="0" smtClean="0">
                <a:latin typeface="Meiryo UI" panose="020B0604030504040204" pitchFamily="50" charset="-128"/>
                <a:ea typeface="Meiryo UI" panose="020B0604030504040204" pitchFamily="50" charset="-128"/>
              </a:rPr>
              <a:t>IoT</a:t>
            </a:r>
            <a:r>
              <a:rPr kumimoji="1" lang="ja-JP" altLang="en-US" sz="3200" dirty="0" smtClean="0">
                <a:latin typeface="Meiryo UI" panose="020B0604030504040204" pitchFamily="50" charset="-128"/>
                <a:ea typeface="Meiryo UI" panose="020B0604030504040204" pitchFamily="50" charset="-128"/>
              </a:rPr>
              <a:t>／</a:t>
            </a:r>
            <a:r>
              <a:rPr kumimoji="1" lang="en-US" altLang="ja-JP" sz="3200" dirty="0" smtClean="0">
                <a:latin typeface="Meiryo UI" panose="020B0604030504040204" pitchFamily="50" charset="-128"/>
                <a:ea typeface="Meiryo UI" panose="020B0604030504040204" pitchFamily="50" charset="-128"/>
              </a:rPr>
              <a:t>CPS</a:t>
            </a:r>
            <a:r>
              <a:rPr kumimoji="1" lang="ja-JP" altLang="en-US" sz="3200" dirty="0" smtClean="0">
                <a:latin typeface="Meiryo UI" panose="020B0604030504040204" pitchFamily="50" charset="-128"/>
                <a:ea typeface="Meiryo UI" panose="020B0604030504040204" pitchFamily="50" charset="-128"/>
              </a:rPr>
              <a:t>に欠けているのは</a:t>
            </a:r>
            <a:r>
              <a:rPr kumimoji="1" lang="en-US" altLang="ja-JP" sz="3200" b="1" u="sng" dirty="0" smtClean="0">
                <a:solidFill>
                  <a:srgbClr val="FF0000"/>
                </a:solidFill>
                <a:latin typeface="Meiryo UI" panose="020B0604030504040204" pitchFamily="50" charset="-128"/>
                <a:ea typeface="Meiryo UI" panose="020B0604030504040204" pitchFamily="50" charset="-128"/>
              </a:rPr>
              <a:t>PNT</a:t>
            </a:r>
            <a:r>
              <a:rPr kumimoji="1" lang="ja-JP" altLang="en-US" sz="3200" dirty="0" err="1" smtClean="0">
                <a:latin typeface="Meiryo UI" panose="020B0604030504040204" pitchFamily="50" charset="-128"/>
                <a:ea typeface="Meiryo UI" panose="020B0604030504040204" pitchFamily="50" charset="-128"/>
              </a:rPr>
              <a:t>。</a:t>
            </a:r>
            <a:r>
              <a:rPr kumimoji="1" lang="ja-JP" altLang="en-US" sz="3200" b="1" u="sng" dirty="0" smtClean="0">
                <a:solidFill>
                  <a:srgbClr val="FF0000"/>
                </a:solidFill>
                <a:latin typeface="Meiryo UI" panose="020B0604030504040204" pitchFamily="50" charset="-128"/>
                <a:ea typeface="Meiryo UI" panose="020B0604030504040204" pitchFamily="50" charset="-128"/>
              </a:rPr>
              <a:t>死活的に重要</a:t>
            </a:r>
            <a:r>
              <a:rPr kumimoji="1" lang="ja-JP" altLang="en-US" sz="3200" b="1" dirty="0" smtClean="0">
                <a:solidFill>
                  <a:srgbClr val="FF0000"/>
                </a:solidFill>
                <a:latin typeface="Meiryo UI" panose="020B0604030504040204" pitchFamily="50" charset="-128"/>
                <a:ea typeface="Meiryo UI" panose="020B0604030504040204" pitchFamily="50" charset="-128"/>
              </a:rPr>
              <a:t>！</a:t>
            </a:r>
            <a:endParaRPr kumimoji="1" lang="ja-JP" altLang="en-US" sz="3200" b="1" dirty="0">
              <a:solidFill>
                <a:srgbClr val="FF0000"/>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1789690" y="2839959"/>
            <a:ext cx="9523563" cy="584775"/>
          </a:xfrm>
          <a:prstGeom prst="rect">
            <a:avLst/>
          </a:prstGeom>
          <a:noFill/>
        </p:spPr>
        <p:txBody>
          <a:bodyPr wrap="square" rtlCol="0">
            <a:spAutoFit/>
          </a:bodyPr>
          <a:lstStyle/>
          <a:p>
            <a:r>
              <a:rPr kumimoji="1" lang="ja-JP" altLang="en-US" sz="3200" dirty="0" smtClean="0">
                <a:latin typeface="Meiryo UI" panose="020B0604030504040204" pitchFamily="50" charset="-128"/>
                <a:ea typeface="Meiryo UI" panose="020B0604030504040204" pitchFamily="50" charset="-128"/>
              </a:rPr>
              <a:t>時刻同期／タイミングされていないセンサーのデータは</a:t>
            </a:r>
            <a:r>
              <a:rPr kumimoji="1" lang="ja-JP" altLang="en-US" sz="3200" b="1" u="sng" dirty="0" smtClean="0">
                <a:solidFill>
                  <a:srgbClr val="FF0000"/>
                </a:solidFill>
                <a:latin typeface="Meiryo UI" panose="020B0604030504040204" pitchFamily="50" charset="-128"/>
                <a:ea typeface="Meiryo UI" panose="020B0604030504040204" pitchFamily="50" charset="-128"/>
              </a:rPr>
              <a:t>ゴミ</a:t>
            </a:r>
            <a:endParaRPr kumimoji="1" lang="ja-JP" altLang="en-US" sz="32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1770699" y="3990459"/>
            <a:ext cx="9523563" cy="584775"/>
          </a:xfrm>
          <a:prstGeom prst="rect">
            <a:avLst/>
          </a:prstGeom>
          <a:noFill/>
        </p:spPr>
        <p:txBody>
          <a:bodyPr wrap="square" rtlCol="0">
            <a:spAutoFit/>
          </a:bodyPr>
          <a:lstStyle/>
          <a:p>
            <a:r>
              <a:rPr lang="ja-JP" altLang="en-US" sz="3200" dirty="0" smtClean="0">
                <a:latin typeface="Meiryo UI" panose="020B0604030504040204" pitchFamily="50" charset="-128"/>
                <a:ea typeface="Meiryo UI" panose="020B0604030504040204" pitchFamily="50" charset="-128"/>
              </a:rPr>
              <a:t>屋外での位置精度は飛躍的に向上。</a:t>
            </a:r>
            <a:r>
              <a:rPr lang="ja-JP" altLang="en-US" sz="3200" b="1" u="sng" dirty="0" smtClean="0">
                <a:solidFill>
                  <a:srgbClr val="FF0000"/>
                </a:solidFill>
                <a:latin typeface="Meiryo UI" panose="020B0604030504040204" pitchFamily="50" charset="-128"/>
                <a:ea typeface="Meiryo UI" panose="020B0604030504040204" pitchFamily="50" charset="-128"/>
              </a:rPr>
              <a:t>課題は屋内</a:t>
            </a:r>
            <a:r>
              <a:rPr lang="ja-JP" altLang="en-US" sz="3200" dirty="0" smtClean="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789690" y="5201118"/>
            <a:ext cx="10402310" cy="584775"/>
          </a:xfrm>
          <a:prstGeom prst="rect">
            <a:avLst/>
          </a:prstGeom>
          <a:noFill/>
        </p:spPr>
        <p:txBody>
          <a:bodyPr wrap="square" rtlCol="0">
            <a:spAutoFit/>
          </a:bodyPr>
          <a:lstStyle/>
          <a:p>
            <a:r>
              <a:rPr lang="ja-JP" altLang="en-US" sz="3200" b="1" u="sng" dirty="0" smtClean="0">
                <a:solidFill>
                  <a:srgbClr val="FF0000"/>
                </a:solidFill>
                <a:latin typeface="Meiryo UI" panose="020B0604030504040204" pitchFamily="50" charset="-128"/>
                <a:ea typeface="Meiryo UI" panose="020B0604030504040204" pitchFamily="50" charset="-128"/>
              </a:rPr>
              <a:t>地球上にある</a:t>
            </a:r>
            <a:r>
              <a:rPr lang="ja-JP" altLang="en-US" sz="3200" b="1" u="sng" dirty="0" smtClean="0">
                <a:solidFill>
                  <a:srgbClr val="7030A0"/>
                </a:solidFill>
                <a:latin typeface="Meiryo UI" panose="020B0604030504040204" pitchFamily="50" charset="-128"/>
                <a:ea typeface="Meiryo UI" panose="020B0604030504040204" pitchFamily="50" charset="-128"/>
              </a:rPr>
              <a:t>全てのモノが同期する</a:t>
            </a:r>
            <a:r>
              <a:rPr lang="ja-JP" altLang="en-US" sz="3200" b="1" u="sng" dirty="0" smtClean="0">
                <a:solidFill>
                  <a:srgbClr val="FF0000"/>
                </a:solidFill>
                <a:latin typeface="Meiryo UI" panose="020B0604030504040204" pitchFamily="50" charset="-128"/>
                <a:ea typeface="Meiryo UI" panose="020B0604030504040204" pitchFamily="50" charset="-128"/>
              </a:rPr>
              <a:t>新たな</a:t>
            </a:r>
            <a:r>
              <a:rPr lang="ja-JP" altLang="en-US" sz="3200" b="1" u="sng" dirty="0" smtClean="0">
                <a:solidFill>
                  <a:srgbClr val="7030A0"/>
                </a:solidFill>
                <a:latin typeface="Meiryo UI" panose="020B0604030504040204" pitchFamily="50" charset="-128"/>
                <a:ea typeface="Meiryo UI" panose="020B0604030504040204" pitchFamily="50" charset="-128"/>
              </a:rPr>
              <a:t>社会基盤を提供</a:t>
            </a:r>
            <a:r>
              <a:rPr lang="ja-JP" altLang="en-US" sz="3200" b="1" u="sng" dirty="0" smtClean="0">
                <a:solidFill>
                  <a:srgbClr val="FF0000"/>
                </a:solidFill>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E0111AC5-7BD5-411B-8205-861CC0B8AE82}" type="slidenum">
              <a:rPr kumimoji="1" lang="ja-JP" altLang="en-US" smtClean="0"/>
              <a:t>2</a:t>
            </a:fld>
            <a:endParaRPr kumimoji="1" lang="ja-JP" altLang="en-US"/>
          </a:p>
        </p:txBody>
      </p:sp>
      <p:sp>
        <p:nvSpPr>
          <p:cNvPr id="2" name="正方形/長方形 1"/>
          <p:cNvSpPr/>
          <p:nvPr/>
        </p:nvSpPr>
        <p:spPr>
          <a:xfrm>
            <a:off x="6324600" y="2114863"/>
            <a:ext cx="2834559" cy="276999"/>
          </a:xfrm>
          <a:prstGeom prst="rect">
            <a:avLst/>
          </a:prstGeom>
        </p:spPr>
        <p:txBody>
          <a:bodyPr wrap="none">
            <a:spAutoFit/>
          </a:bodyPr>
          <a:lstStyle/>
          <a:p>
            <a:r>
              <a:rPr lang="en-US" altLang="ja-JP" sz="1200" dirty="0" smtClean="0">
                <a:latin typeface="Meiryo UI" panose="020B0604030504040204" pitchFamily="50" charset="-128"/>
                <a:ea typeface="Meiryo UI" panose="020B0604030504040204" pitchFamily="50" charset="-128"/>
              </a:rPr>
              <a:t>Positioning</a:t>
            </a:r>
            <a:r>
              <a:rPr lang="en-US" altLang="ja-JP" sz="1200" dirty="0">
                <a:latin typeface="Meiryo UI" panose="020B0604030504040204" pitchFamily="50" charset="-128"/>
                <a:ea typeface="Meiryo UI" panose="020B0604030504040204" pitchFamily="50" charset="-128"/>
              </a:rPr>
              <a:t>, Navigation, and Timing</a:t>
            </a:r>
            <a:endParaRPr lang="ja-JP" altLang="en-US" sz="1200" dirty="0">
              <a:latin typeface="Meiryo UI" panose="020B0604030504040204" pitchFamily="50" charset="-128"/>
              <a:ea typeface="Meiryo UI" panose="020B0604030504040204" pitchFamily="50" charset="-128"/>
            </a:endParaRPr>
          </a:p>
        </p:txBody>
      </p:sp>
      <p:sp>
        <p:nvSpPr>
          <p:cNvPr id="3" name="Rectangle 1"/>
          <p:cNvSpPr>
            <a:spLocks noChangeArrowheads="1"/>
          </p:cNvSpPr>
          <p:nvPr/>
        </p:nvSpPr>
        <p:spPr bwMode="auto">
          <a:xfrm>
            <a:off x="2823882" y="2086653"/>
            <a:ext cx="16786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smtClean="0">
                <a:ln>
                  <a:noFill/>
                </a:ln>
                <a:solidFill>
                  <a:schemeClr val="tx1"/>
                </a:solidFill>
                <a:effectLst/>
                <a:latin typeface="Arial" panose="020B0604020202020204" pitchFamily="34" charset="0"/>
              </a:rPr>
              <a:t>Cyer</a:t>
            </a:r>
            <a:r>
              <a:rPr kumimoji="0" lang="ja-JP" altLang="en-US" sz="1200" dirty="0">
                <a:latin typeface="Arial" panose="020B0604020202020204" pitchFamily="34" charset="0"/>
              </a:rPr>
              <a:t> </a:t>
            </a:r>
            <a:r>
              <a:rPr kumimoji="0" lang="ja-JP" altLang="ja-JP" sz="1200" b="0" i="0" u="none" strike="noStrike" cap="none" normalizeH="0" baseline="0" dirty="0" smtClean="0">
                <a:ln>
                  <a:noFill/>
                </a:ln>
                <a:solidFill>
                  <a:schemeClr val="tx1"/>
                </a:solidFill>
                <a:effectLst/>
                <a:latin typeface="Arial" panose="020B0604020202020204" pitchFamily="34" charset="0"/>
              </a:rPr>
              <a:t>Physical System</a:t>
            </a:r>
          </a:p>
        </p:txBody>
      </p:sp>
      <p:pic>
        <p:nvPicPr>
          <p:cNvPr id="14" name="図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9001" y="2201637"/>
            <a:ext cx="1486903" cy="148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descr="MCj0424466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4322" y="4459011"/>
            <a:ext cx="969357" cy="83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p:nvSpPr>
        <p:spPr>
          <a:xfrm>
            <a:off x="1818827" y="4901724"/>
            <a:ext cx="260155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最終目標としては・・・</a:t>
            </a:r>
            <a:endParaRPr kumimoji="1" lang="ja-JP" alt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120392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736600" y="1471589"/>
            <a:ext cx="11036299" cy="5078313"/>
          </a:xfrm>
          <a:prstGeom prst="rect">
            <a:avLst/>
          </a:prstGeom>
        </p:spPr>
        <p:txBody>
          <a:bodyPr wrap="square">
            <a:spAutoFit/>
          </a:bodyPr>
          <a:lstStyle/>
          <a:p>
            <a:r>
              <a:rPr lang="ja-JP" altLang="en-US" b="1" dirty="0" smtClean="0">
                <a:latin typeface="Meiryo UI" panose="020B0604030504040204" pitchFamily="50" charset="-128"/>
                <a:ea typeface="Meiryo UI" panose="020B0604030504040204" pitchFamily="50" charset="-128"/>
              </a:rPr>
              <a:t>現代</a:t>
            </a:r>
            <a:r>
              <a:rPr lang="ja-JP" altLang="en-US" b="1" dirty="0">
                <a:latin typeface="Meiryo UI" panose="020B0604030504040204" pitchFamily="50" charset="-128"/>
                <a:ea typeface="Meiryo UI" panose="020B0604030504040204" pitchFamily="50" charset="-128"/>
              </a:rPr>
              <a:t>社会では、様々なものがインターネットにつながり、膨大な情報が行き交って</a:t>
            </a:r>
            <a:r>
              <a:rPr lang="ja-JP" altLang="en-US" b="1" dirty="0" smtClean="0">
                <a:latin typeface="Meiryo UI" panose="020B0604030504040204" pitchFamily="50" charset="-128"/>
                <a:ea typeface="Meiryo UI" panose="020B0604030504040204" pitchFamily="50" charset="-128"/>
              </a:rPr>
              <a:t>いる。それら</a:t>
            </a:r>
            <a:r>
              <a:rPr lang="ja-JP" altLang="en-US" b="1" dirty="0">
                <a:latin typeface="Meiryo UI" panose="020B0604030504040204" pitchFamily="50" charset="-128"/>
                <a:ea typeface="Meiryo UI" panose="020B0604030504040204" pitchFamily="50" charset="-128"/>
              </a:rPr>
              <a:t>を正確にやり取りするためには、情報を扱う電子機器の時計を正確に合わせておく必要が</a:t>
            </a:r>
            <a:r>
              <a:rPr lang="ja-JP" altLang="en-US" b="1" dirty="0" smtClean="0">
                <a:latin typeface="Meiryo UI" panose="020B0604030504040204" pitchFamily="50" charset="-128"/>
                <a:ea typeface="Meiryo UI" panose="020B0604030504040204" pitchFamily="50" charset="-128"/>
              </a:rPr>
              <a:t>ある。これを「</a:t>
            </a:r>
            <a:r>
              <a:rPr lang="ja-JP" altLang="en-US" b="1" u="sng" dirty="0">
                <a:solidFill>
                  <a:srgbClr val="FF0000"/>
                </a:solidFill>
                <a:latin typeface="Meiryo UI" panose="020B0604030504040204" pitchFamily="50" charset="-128"/>
                <a:ea typeface="Meiryo UI" panose="020B0604030504040204" pitchFamily="50" charset="-128"/>
              </a:rPr>
              <a:t>時刻同期</a:t>
            </a:r>
            <a:r>
              <a:rPr lang="ja-JP" altLang="en-US" b="1" dirty="0">
                <a:latin typeface="Meiryo UI" panose="020B0604030504040204" pitchFamily="50" charset="-128"/>
                <a:ea typeface="Meiryo UI" panose="020B0604030504040204" pitchFamily="50" charset="-128"/>
              </a:rPr>
              <a:t>」と</a:t>
            </a:r>
            <a:r>
              <a:rPr lang="ja-JP" altLang="en-US" b="1" dirty="0" smtClean="0">
                <a:latin typeface="Meiryo UI" panose="020B0604030504040204" pitchFamily="50" charset="-128"/>
                <a:ea typeface="Meiryo UI" panose="020B0604030504040204" pitchFamily="50" charset="-128"/>
              </a:rPr>
              <a:t>呼ぶ。</a:t>
            </a:r>
            <a:r>
              <a:rPr lang="ja-JP" altLang="en-US" b="1" dirty="0">
                <a:latin typeface="Meiryo UI" panose="020B0604030504040204" pitchFamily="50" charset="-128"/>
                <a:ea typeface="Meiryo UI" panose="020B0604030504040204" pitchFamily="50" charset="-128"/>
              </a:rPr>
              <a:t/>
            </a:r>
            <a:br>
              <a:rPr lang="ja-JP" altLang="en-US" b="1" dirty="0">
                <a:latin typeface="Meiryo UI" panose="020B0604030504040204" pitchFamily="50" charset="-128"/>
                <a:ea typeface="Meiryo UI" panose="020B0604030504040204" pitchFamily="50" charset="-128"/>
              </a:rPr>
            </a:br>
            <a:r>
              <a:rPr lang="ja-JP" altLang="en-US" b="1" dirty="0">
                <a:latin typeface="Meiryo UI" panose="020B0604030504040204" pitchFamily="50" charset="-128"/>
                <a:ea typeface="Meiryo UI" panose="020B0604030504040204" pitchFamily="50" charset="-128"/>
              </a:rPr>
              <a:t>放送、通信、鉄道、金融、電力、</a:t>
            </a:r>
            <a:r>
              <a:rPr lang="en-US" altLang="ja-JP" b="1" dirty="0">
                <a:latin typeface="Meiryo UI" panose="020B0604030504040204" pitchFamily="50" charset="-128"/>
                <a:ea typeface="Meiryo UI" panose="020B0604030504040204" pitchFamily="50" charset="-128"/>
              </a:rPr>
              <a:t>IoT</a:t>
            </a:r>
            <a:r>
              <a:rPr lang="ja-JP" altLang="en-US" b="1" dirty="0">
                <a:latin typeface="Meiryo UI" panose="020B0604030504040204" pitchFamily="50" charset="-128"/>
                <a:ea typeface="Meiryo UI" panose="020B0604030504040204" pitchFamily="50" charset="-128"/>
              </a:rPr>
              <a:t>などの分野では、</a:t>
            </a:r>
            <a:r>
              <a:rPr lang="en-US" altLang="ja-JP" b="1" dirty="0">
                <a:latin typeface="Meiryo UI" panose="020B0604030504040204" pitchFamily="50" charset="-128"/>
                <a:ea typeface="Meiryo UI" panose="020B0604030504040204" pitchFamily="50" charset="-128"/>
              </a:rPr>
              <a:t>100</a:t>
            </a:r>
            <a:r>
              <a:rPr lang="ja-JP" altLang="en-US" b="1" dirty="0">
                <a:latin typeface="Meiryo UI" panose="020B0604030504040204" pitchFamily="50" charset="-128"/>
                <a:ea typeface="Meiryo UI" panose="020B0604030504040204" pitchFamily="50" charset="-128"/>
              </a:rPr>
              <a:t>万分の</a:t>
            </a:r>
            <a:r>
              <a:rPr lang="en-US" altLang="ja-JP" b="1" dirty="0">
                <a:latin typeface="Meiryo UI" panose="020B0604030504040204" pitchFamily="50" charset="-128"/>
                <a:ea typeface="Meiryo UI" panose="020B0604030504040204" pitchFamily="50" charset="-128"/>
              </a:rPr>
              <a:t>1</a:t>
            </a:r>
            <a:r>
              <a:rPr lang="ja-JP" altLang="en-US" b="1" dirty="0">
                <a:latin typeface="Meiryo UI" panose="020B0604030504040204" pitchFamily="50" charset="-128"/>
                <a:ea typeface="Meiryo UI" panose="020B0604030504040204" pitchFamily="50" charset="-128"/>
              </a:rPr>
              <a:t>秒という超高精度で時刻を合わせる必要が出て</a:t>
            </a:r>
            <a:r>
              <a:rPr lang="ja-JP" altLang="en-US" b="1" dirty="0" smtClean="0">
                <a:latin typeface="Meiryo UI" panose="020B0604030504040204" pitchFamily="50" charset="-128"/>
                <a:ea typeface="Meiryo UI" panose="020B0604030504040204" pitchFamily="50" charset="-128"/>
              </a:rPr>
              <a:t>きており、</a:t>
            </a:r>
            <a:r>
              <a:rPr lang="ja-JP" altLang="en-US" b="1" u="sng" dirty="0" smtClean="0">
                <a:solidFill>
                  <a:srgbClr val="FF0000"/>
                </a:solidFill>
                <a:latin typeface="Meiryo UI" panose="020B0604030504040204" pitchFamily="50" charset="-128"/>
                <a:ea typeface="Meiryo UI" panose="020B0604030504040204" pitchFamily="50" charset="-128"/>
              </a:rPr>
              <a:t>ピコ秒（</a:t>
            </a:r>
            <a:r>
              <a:rPr lang="en-US" altLang="ja-JP" b="1" u="sng" dirty="0" smtClean="0">
                <a:solidFill>
                  <a:srgbClr val="FF0000"/>
                </a:solidFill>
                <a:latin typeface="Meiryo UI" panose="020B0604030504040204" pitchFamily="50" charset="-128"/>
                <a:ea typeface="Meiryo UI" panose="020B0604030504040204" pitchFamily="50" charset="-128"/>
              </a:rPr>
              <a:t>1</a:t>
            </a:r>
            <a:r>
              <a:rPr lang="ja-JP" altLang="en-US" b="1" u="sng" dirty="0" smtClean="0">
                <a:solidFill>
                  <a:srgbClr val="FF0000"/>
                </a:solidFill>
                <a:latin typeface="Meiryo UI" panose="020B0604030504040204" pitchFamily="50" charset="-128"/>
                <a:ea typeface="Meiryo UI" panose="020B0604030504040204" pitchFamily="50" charset="-128"/>
              </a:rPr>
              <a:t>兆分の</a:t>
            </a:r>
            <a:r>
              <a:rPr lang="en-US" altLang="ja-JP" b="1" u="sng" dirty="0" smtClean="0">
                <a:solidFill>
                  <a:srgbClr val="FF0000"/>
                </a:solidFill>
                <a:latin typeface="Meiryo UI" panose="020B0604030504040204" pitchFamily="50" charset="-128"/>
                <a:ea typeface="Meiryo UI" panose="020B0604030504040204" pitchFamily="50" charset="-128"/>
              </a:rPr>
              <a:t>1</a:t>
            </a:r>
            <a:r>
              <a:rPr lang="ja-JP" altLang="en-US" b="1" u="sng" dirty="0" smtClean="0">
                <a:solidFill>
                  <a:srgbClr val="FF0000"/>
                </a:solidFill>
                <a:latin typeface="Meiryo UI" panose="020B0604030504040204" pitchFamily="50" charset="-128"/>
                <a:ea typeface="Meiryo UI" panose="020B0604030504040204" pitchFamily="50" charset="-128"/>
              </a:rPr>
              <a:t>秒）での時刻同期が必要との意見（総務省）</a:t>
            </a:r>
            <a:r>
              <a:rPr lang="ja-JP" altLang="en-US" b="1" dirty="0" smtClean="0">
                <a:latin typeface="Meiryo UI" panose="020B0604030504040204" pitchFamily="50" charset="-128"/>
                <a:ea typeface="Meiryo UI" panose="020B0604030504040204" pitchFamily="50" charset="-128"/>
              </a:rPr>
              <a:t>もある。</a:t>
            </a:r>
            <a:endParaRPr lang="en-US" altLang="ja-JP" b="1" dirty="0" smtClean="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特に、</a:t>
            </a:r>
            <a:r>
              <a:rPr lang="en-US" altLang="ja-JP" b="1" dirty="0" smtClean="0">
                <a:solidFill>
                  <a:srgbClr val="FF0000"/>
                </a:solidFill>
                <a:latin typeface="Meiryo UI" panose="020B0604030504040204" pitchFamily="50" charset="-128"/>
                <a:ea typeface="Meiryo UI" panose="020B0604030504040204" pitchFamily="50" charset="-128"/>
              </a:rPr>
              <a:t>GPS</a:t>
            </a:r>
            <a:r>
              <a:rPr lang="ja-JP" altLang="en-US" b="1" dirty="0" smtClean="0">
                <a:solidFill>
                  <a:srgbClr val="FF0000"/>
                </a:solidFill>
                <a:latin typeface="Meiryo UI" panose="020B0604030504040204" pitchFamily="50" charset="-128"/>
                <a:ea typeface="Meiryo UI" panose="020B0604030504040204" pitchFamily="50" charset="-128"/>
              </a:rPr>
              <a:t>の電波を受信できない地下や屋内での時刻同期をどうするかが課題</a:t>
            </a:r>
            <a:r>
              <a:rPr lang="ja-JP" altLang="en-US" b="1" dirty="0" smtClean="0">
                <a:latin typeface="Meiryo UI" panose="020B0604030504040204" pitchFamily="50" charset="-128"/>
                <a:ea typeface="Meiryo UI" panose="020B0604030504040204" pitchFamily="50" charset="-128"/>
              </a:rPr>
              <a:t>。特に５</a:t>
            </a:r>
            <a:r>
              <a:rPr lang="en-US" altLang="ja-JP" b="1" dirty="0" smtClean="0">
                <a:latin typeface="Meiryo UI" panose="020B0604030504040204" pitchFamily="50" charset="-128"/>
                <a:ea typeface="Meiryo UI" panose="020B0604030504040204" pitchFamily="50" charset="-128"/>
              </a:rPr>
              <a:t>G</a:t>
            </a:r>
            <a:r>
              <a:rPr lang="ja-JP" altLang="en-US" b="1" dirty="0" err="1" smtClean="0">
                <a:latin typeface="Meiryo UI" panose="020B0604030504040204" pitchFamily="50" charset="-128"/>
                <a:ea typeface="Meiryo UI" panose="020B0604030504040204" pitchFamily="50" charset="-128"/>
              </a:rPr>
              <a:t>への</a:t>
            </a:r>
            <a:r>
              <a:rPr lang="ja-JP" altLang="en-US" b="1" dirty="0" smtClean="0">
                <a:latin typeface="Meiryo UI" panose="020B0604030504040204" pitchFamily="50" charset="-128"/>
                <a:ea typeface="Meiryo UI" panose="020B0604030504040204" pitchFamily="50" charset="-128"/>
              </a:rPr>
              <a:t>移行を目前としている携帯通信キャリアにとっては、抜本的な解決策がないのが現状である。</a:t>
            </a:r>
            <a:endParaRPr lang="en-US" altLang="ja-JP" b="1" dirty="0" smtClean="0">
              <a:latin typeface="Meiryo UI" panose="020B0604030504040204" pitchFamily="50" charset="-128"/>
              <a:ea typeface="Meiryo UI" panose="020B0604030504040204" pitchFamily="50" charset="-128"/>
            </a:endParaRPr>
          </a:p>
          <a:p>
            <a:endParaRPr lang="en-US" altLang="ja-JP" b="1" dirty="0" smtClean="0">
              <a:solidFill>
                <a:srgbClr val="FF0000"/>
              </a:solidFill>
              <a:latin typeface="Meiryo UI" panose="020B0604030504040204" pitchFamily="50" charset="-128"/>
              <a:ea typeface="Meiryo UI" panose="020B0604030504040204" pitchFamily="50" charset="-128"/>
            </a:endParaRPr>
          </a:p>
          <a:p>
            <a:r>
              <a:rPr lang="ja-JP" altLang="en-US" b="1" dirty="0" smtClean="0">
                <a:solidFill>
                  <a:srgbClr val="FF0000"/>
                </a:solidFill>
                <a:latin typeface="Meiryo UI" panose="020B0604030504040204" pitchFamily="50" charset="-128"/>
                <a:ea typeface="Meiryo UI" panose="020B0604030504040204" pitchFamily="50" charset="-128"/>
              </a:rPr>
              <a:t>屋内での時刻同期ソリューションの一つが「</a:t>
            </a:r>
            <a:r>
              <a:rPr lang="en-US" altLang="ja-JP" b="1" u="sng" dirty="0" smtClean="0">
                <a:solidFill>
                  <a:srgbClr val="002060"/>
                </a:solidFill>
                <a:latin typeface="Meiryo UI" panose="020B0604030504040204" pitchFamily="50" charset="-128"/>
                <a:ea typeface="Meiryo UI" panose="020B0604030504040204" pitchFamily="50" charset="-128"/>
              </a:rPr>
              <a:t>IMES-Plus</a:t>
            </a:r>
            <a:r>
              <a:rPr lang="ja-JP" altLang="en-US" b="1" dirty="0" smtClean="0">
                <a:solidFill>
                  <a:srgbClr val="FF0000"/>
                </a:solidFill>
                <a:latin typeface="Meiryo UI" panose="020B0604030504040204" pitchFamily="50" charset="-128"/>
                <a:ea typeface="Meiryo UI" panose="020B0604030504040204" pitchFamily="50" charset="-128"/>
              </a:rPr>
              <a:t>」である。</a:t>
            </a:r>
            <a:r>
              <a:rPr lang="en-US" altLang="ja-JP" b="1" dirty="0" smtClean="0">
                <a:solidFill>
                  <a:srgbClr val="FF0000"/>
                </a:solidFill>
                <a:latin typeface="Meiryo UI" panose="020B0604030504040204" pitchFamily="50" charset="-128"/>
                <a:ea typeface="Meiryo UI" panose="020B0604030504040204" pitchFamily="50" charset="-128"/>
              </a:rPr>
              <a:t>TV</a:t>
            </a:r>
            <a:r>
              <a:rPr lang="ja-JP" altLang="en-US" b="1" dirty="0" smtClean="0">
                <a:solidFill>
                  <a:srgbClr val="FF0000"/>
                </a:solidFill>
                <a:latin typeface="Meiryo UI" panose="020B0604030504040204" pitchFamily="50" charset="-128"/>
                <a:ea typeface="Meiryo UI" panose="020B0604030504040204" pitchFamily="50" charset="-128"/>
              </a:rPr>
              <a:t>の同軸ケーブルを経由して、</a:t>
            </a:r>
            <a:r>
              <a:rPr lang="en-US" altLang="ja-JP" b="1" dirty="0" smtClean="0">
                <a:solidFill>
                  <a:srgbClr val="FF0000"/>
                </a:solidFill>
                <a:latin typeface="Meiryo UI" panose="020B0604030504040204" pitchFamily="50" charset="-128"/>
                <a:ea typeface="Meiryo UI" panose="020B0604030504040204" pitchFamily="50" charset="-128"/>
              </a:rPr>
              <a:t>GPS</a:t>
            </a:r>
            <a:r>
              <a:rPr lang="ja-JP" altLang="en-US" b="1" dirty="0" smtClean="0">
                <a:solidFill>
                  <a:srgbClr val="FF0000"/>
                </a:solidFill>
                <a:latin typeface="Meiryo UI" panose="020B0604030504040204" pitchFamily="50" charset="-128"/>
                <a:ea typeface="Meiryo UI" panose="020B0604030504040204" pitchFamily="50" charset="-128"/>
              </a:rPr>
              <a:t>の時刻情報を配信するのでコスト負担も新規にシステム導入する場合の</a:t>
            </a:r>
            <a:r>
              <a:rPr lang="en-US" altLang="ja-JP" b="1" dirty="0" smtClean="0">
                <a:solidFill>
                  <a:srgbClr val="FF0000"/>
                </a:solidFill>
                <a:latin typeface="Meiryo UI" panose="020B0604030504040204" pitchFamily="50" charset="-128"/>
                <a:ea typeface="Meiryo UI" panose="020B0604030504040204" pitchFamily="50" charset="-128"/>
              </a:rPr>
              <a:t>1/8</a:t>
            </a:r>
            <a:r>
              <a:rPr lang="ja-JP" altLang="en-US" b="1" dirty="0" smtClean="0">
                <a:solidFill>
                  <a:srgbClr val="FF0000"/>
                </a:solidFill>
                <a:latin typeface="Meiryo UI" panose="020B0604030504040204" pitchFamily="50" charset="-128"/>
                <a:ea typeface="Meiryo UI" panose="020B0604030504040204" pitchFamily="50" charset="-128"/>
              </a:rPr>
              <a:t>から</a:t>
            </a:r>
            <a:r>
              <a:rPr lang="en-US" altLang="ja-JP" b="1" dirty="0" smtClean="0">
                <a:solidFill>
                  <a:srgbClr val="FF0000"/>
                </a:solidFill>
                <a:latin typeface="Meiryo UI" panose="020B0604030504040204" pitchFamily="50" charset="-128"/>
                <a:ea typeface="Meiryo UI" panose="020B0604030504040204" pitchFamily="50" charset="-128"/>
              </a:rPr>
              <a:t>1/10</a:t>
            </a:r>
            <a:r>
              <a:rPr lang="ja-JP" altLang="en-US" b="1" dirty="0" smtClean="0">
                <a:solidFill>
                  <a:srgbClr val="FF0000"/>
                </a:solidFill>
                <a:latin typeface="Meiryo UI" panose="020B0604030504040204" pitchFamily="50" charset="-128"/>
                <a:ea typeface="Meiryo UI" panose="020B0604030504040204" pitchFamily="50" charset="-128"/>
              </a:rPr>
              <a:t>にすることが可能。</a:t>
            </a:r>
            <a:endParaRPr lang="en-US" altLang="ja-JP" b="1" dirty="0" smtClean="0">
              <a:solidFill>
                <a:srgbClr val="FF0000"/>
              </a:solidFill>
              <a:latin typeface="Meiryo UI" panose="020B0604030504040204" pitchFamily="50" charset="-128"/>
              <a:ea typeface="Meiryo UI" panose="020B0604030504040204" pitchFamily="50" charset="-128"/>
            </a:endParaRPr>
          </a:p>
          <a:p>
            <a:endParaRPr lang="ja-JP" altLang="en-US" b="1" dirty="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＜今後、</a:t>
            </a:r>
            <a:r>
              <a:rPr lang="ja-JP" altLang="en-US" b="1" u="sng" dirty="0" smtClean="0">
                <a:latin typeface="Meiryo UI" panose="020B0604030504040204" pitchFamily="50" charset="-128"/>
                <a:ea typeface="Meiryo UI" panose="020B0604030504040204" pitchFamily="50" charset="-128"/>
              </a:rPr>
              <a:t>超高</a:t>
            </a:r>
            <a:r>
              <a:rPr lang="ja-JP" altLang="en-US" b="1" u="sng" dirty="0">
                <a:latin typeface="Meiryo UI" panose="020B0604030504040204" pitchFamily="50" charset="-128"/>
                <a:ea typeface="Meiryo UI" panose="020B0604030504040204" pitchFamily="50" charset="-128"/>
              </a:rPr>
              <a:t>精度時刻同期が要求される分野</a:t>
            </a:r>
            <a:r>
              <a:rPr lang="ja-JP" altLang="en-US" b="1" dirty="0" smtClean="0">
                <a:latin typeface="Meiryo UI" panose="020B0604030504040204" pitchFamily="50" charset="-128"/>
                <a:ea typeface="Meiryo UI" panose="020B0604030504040204" pitchFamily="50" charset="-128"/>
              </a:rPr>
              <a:t>＞</a:t>
            </a:r>
            <a:endParaRPr lang="en-US" altLang="ja-JP" b="1" dirty="0" smtClean="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　★放送</a:t>
            </a:r>
            <a:r>
              <a:rPr lang="ja-JP" altLang="en-US" b="1" dirty="0">
                <a:latin typeface="Meiryo UI" panose="020B0604030504040204" pitchFamily="50" charset="-128"/>
                <a:ea typeface="Meiryo UI" panose="020B0604030504040204" pitchFamily="50" charset="-128"/>
              </a:rPr>
              <a:t>：次世代放送（</a:t>
            </a:r>
            <a:r>
              <a:rPr lang="en-US" altLang="ja-JP" b="1" dirty="0">
                <a:latin typeface="Meiryo UI" panose="020B0604030504040204" pitchFamily="50" charset="-128"/>
                <a:ea typeface="Meiryo UI" panose="020B0604030504040204" pitchFamily="50" charset="-128"/>
              </a:rPr>
              <a:t>8K</a:t>
            </a:r>
            <a:r>
              <a:rPr lang="ja-JP" altLang="en-US" b="1" dirty="0">
                <a:latin typeface="Meiryo UI" panose="020B0604030504040204" pitchFamily="50" charset="-128"/>
                <a:ea typeface="Meiryo UI" panose="020B0604030504040204" pitchFamily="50" charset="-128"/>
              </a:rPr>
              <a:t>放送）設備での時刻同期</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★通信</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携帯基地局間</a:t>
            </a:r>
            <a:r>
              <a:rPr lang="ja-JP" altLang="en-US" b="1" dirty="0" smtClean="0">
                <a:solidFill>
                  <a:srgbClr val="FF0000"/>
                </a:solidFill>
                <a:latin typeface="Meiryo UI" panose="020B0604030504040204" pitchFamily="50" charset="-128"/>
                <a:ea typeface="Meiryo UI" panose="020B0604030504040204" pitchFamily="50" charset="-128"/>
              </a:rPr>
              <a:t>同期　←</a:t>
            </a:r>
            <a:r>
              <a:rPr lang="ja-JP" altLang="en-US" b="1" u="sng" dirty="0" smtClean="0">
                <a:solidFill>
                  <a:schemeClr val="accent2">
                    <a:lumMod val="75000"/>
                  </a:schemeClr>
                </a:solidFill>
                <a:latin typeface="Meiryo UI" panose="020B0604030504040204" pitchFamily="50" charset="-128"/>
                <a:ea typeface="Meiryo UI" panose="020B0604030504040204" pitchFamily="50" charset="-128"/>
              </a:rPr>
              <a:t>問題なのは屋内、地下など</a:t>
            </a:r>
            <a:r>
              <a:rPr lang="en-US" altLang="ja-JP" b="1" u="sng" dirty="0" smtClean="0">
                <a:solidFill>
                  <a:schemeClr val="accent2">
                    <a:lumMod val="75000"/>
                  </a:schemeClr>
                </a:solidFill>
                <a:latin typeface="Meiryo UI" panose="020B0604030504040204" pitchFamily="50" charset="-128"/>
                <a:ea typeface="Meiryo UI" panose="020B0604030504040204" pitchFamily="50" charset="-128"/>
              </a:rPr>
              <a:t>GPS</a:t>
            </a:r>
            <a:r>
              <a:rPr lang="ja-JP" altLang="en-US" b="1" u="sng" dirty="0" smtClean="0">
                <a:solidFill>
                  <a:schemeClr val="accent2">
                    <a:lumMod val="75000"/>
                  </a:schemeClr>
                </a:solidFill>
                <a:latin typeface="Meiryo UI" panose="020B0604030504040204" pitchFamily="50" charset="-128"/>
                <a:ea typeface="Meiryo UI" panose="020B0604030504040204" pitchFamily="50" charset="-128"/>
              </a:rPr>
              <a:t>圏外の同期</a:t>
            </a:r>
            <a:r>
              <a:rPr lang="ja-JP" altLang="en-US" b="1" u="sng" dirty="0">
                <a:solidFill>
                  <a:schemeClr val="accent2">
                    <a:lumMod val="75000"/>
                  </a:schemeClr>
                </a:solidFill>
                <a:latin typeface="Meiryo UI" panose="020B0604030504040204" pitchFamily="50" charset="-128"/>
                <a:ea typeface="Meiryo UI" panose="020B0604030504040204" pitchFamily="50" charset="-128"/>
              </a:rPr>
              <a:t/>
            </a:r>
            <a:br>
              <a:rPr lang="ja-JP" altLang="en-US" b="1" u="sng" dirty="0">
                <a:solidFill>
                  <a:schemeClr val="accent2">
                    <a:lumMod val="75000"/>
                  </a:schemeClr>
                </a:solidFill>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★鉄道</a:t>
            </a:r>
            <a:r>
              <a:rPr lang="ja-JP" altLang="en-US" b="1" dirty="0">
                <a:latin typeface="Meiryo UI" panose="020B0604030504040204" pitchFamily="50" charset="-128"/>
                <a:ea typeface="Meiryo UI" panose="020B0604030504040204" pitchFamily="50" charset="-128"/>
              </a:rPr>
              <a:t>：運行／送電情報</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★金融</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証券／対外</a:t>
            </a:r>
            <a:r>
              <a:rPr lang="ja-JP" altLang="en-US" b="1" dirty="0" smtClean="0">
                <a:solidFill>
                  <a:srgbClr val="FF0000"/>
                </a:solidFill>
                <a:latin typeface="Meiryo UI" panose="020B0604030504040204" pitchFamily="50" charset="-128"/>
                <a:ea typeface="Meiryo UI" panose="020B0604030504040204" pitchFamily="50" charset="-128"/>
              </a:rPr>
              <a:t>取引、ブロックチェーン</a:t>
            </a:r>
            <a:r>
              <a:rPr lang="ja-JP" altLang="en-US" b="1" dirty="0">
                <a:solidFill>
                  <a:srgbClr val="FF0000"/>
                </a:solidFill>
                <a:latin typeface="Meiryo UI" panose="020B0604030504040204" pitchFamily="50" charset="-128"/>
                <a:ea typeface="Meiryo UI" panose="020B0604030504040204" pitchFamily="50" charset="-128"/>
              </a:rPr>
              <a:t/>
            </a:r>
            <a:br>
              <a:rPr lang="ja-JP" altLang="en-US" b="1" dirty="0">
                <a:solidFill>
                  <a:srgbClr val="FF0000"/>
                </a:solidFill>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★電力</a:t>
            </a:r>
            <a:r>
              <a:rPr lang="ja-JP" altLang="en-US" b="1" dirty="0">
                <a:latin typeface="Meiryo UI" panose="020B0604030504040204" pitchFamily="50" charset="-128"/>
                <a:ea typeface="Meiryo UI" panose="020B0604030504040204" pitchFamily="50" charset="-128"/>
              </a:rPr>
              <a:t>：変電所間同期、スマートグリッド</a:t>
            </a:r>
            <a:br>
              <a:rPr lang="ja-JP" altLang="en-US" b="1" dirty="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　★</a:t>
            </a:r>
            <a:r>
              <a:rPr lang="en-US" altLang="ja-JP" b="1" dirty="0" smtClean="0">
                <a:latin typeface="Meiryo UI" panose="020B0604030504040204" pitchFamily="50" charset="-128"/>
                <a:ea typeface="Meiryo UI" panose="020B0604030504040204" pitchFamily="50" charset="-128"/>
              </a:rPr>
              <a:t>IoT </a:t>
            </a:r>
            <a:r>
              <a:rPr lang="ja-JP" altLang="en-US" b="1" dirty="0">
                <a:latin typeface="Meiryo UI" panose="020B0604030504040204" pitchFamily="50" charset="-128"/>
                <a:ea typeface="Meiryo UI" panose="020B0604030504040204" pitchFamily="50" charset="-128"/>
              </a:rPr>
              <a:t>：</a:t>
            </a:r>
            <a:r>
              <a:rPr lang="ja-JP" altLang="en-US" b="1" dirty="0">
                <a:solidFill>
                  <a:srgbClr val="FF0000"/>
                </a:solidFill>
                <a:latin typeface="Meiryo UI" panose="020B0604030504040204" pitchFamily="50" charset="-128"/>
                <a:ea typeface="Meiryo UI" panose="020B0604030504040204" pitchFamily="50" charset="-128"/>
              </a:rPr>
              <a:t>センサー</a:t>
            </a:r>
            <a:r>
              <a:rPr lang="ja-JP" altLang="en-US" b="1" dirty="0" smtClean="0">
                <a:solidFill>
                  <a:srgbClr val="FF0000"/>
                </a:solidFill>
                <a:latin typeface="Meiryo UI" panose="020B0604030504040204" pitchFamily="50" charset="-128"/>
                <a:ea typeface="Meiryo UI" panose="020B0604030504040204" pitchFamily="50" charset="-128"/>
              </a:rPr>
              <a:t>監視</a:t>
            </a:r>
            <a:endParaRPr lang="en-US" altLang="ja-JP" b="1" dirty="0" smtClean="0">
              <a:solidFill>
                <a:srgbClr val="FF0000"/>
              </a:solidFill>
              <a:latin typeface="Meiryo UI" panose="020B0604030504040204" pitchFamily="50" charset="-128"/>
              <a:ea typeface="Meiryo UI" panose="020B0604030504040204" pitchFamily="50" charset="-128"/>
            </a:endParaRPr>
          </a:p>
          <a:p>
            <a:r>
              <a:rPr lang="ja-JP" altLang="en-US" b="1" dirty="0">
                <a:solidFill>
                  <a:srgbClr val="FF0000"/>
                </a:solidFill>
                <a:effectLst/>
                <a:latin typeface="Meiryo UI" panose="020B0604030504040204" pitchFamily="50" charset="-128"/>
                <a:ea typeface="Meiryo UI" panose="020B0604030504040204" pitchFamily="50" charset="-128"/>
              </a:rPr>
              <a:t>　</a:t>
            </a:r>
            <a:r>
              <a:rPr lang="ja-JP" altLang="en-US" b="1" dirty="0" smtClean="0">
                <a:effectLst/>
                <a:latin typeface="Meiryo UI" panose="020B0604030504040204" pitchFamily="50" charset="-128"/>
                <a:ea typeface="Meiryo UI" panose="020B0604030504040204" pitchFamily="50" charset="-128"/>
              </a:rPr>
              <a:t>★工場：スマートファクトリ</a:t>
            </a:r>
            <a:endParaRPr lang="ja-JP" altLang="en-US" b="1" dirty="0">
              <a:effectLst/>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731168" y="329146"/>
            <a:ext cx="9460832" cy="584775"/>
          </a:xfrm>
          <a:prstGeom prst="rect">
            <a:avLst/>
          </a:prstGeom>
          <a:noFill/>
        </p:spPr>
        <p:txBody>
          <a:bodyPr wrap="square" rtlCol="0">
            <a:spAutoFit/>
          </a:bodyPr>
          <a:lstStyle/>
          <a:p>
            <a:r>
              <a:rPr kumimoji="1" lang="ja-JP" altLang="en-US" sz="3200" b="1" u="sng" dirty="0" smtClean="0">
                <a:latin typeface="Meiryo UI" panose="020B0604030504040204" pitchFamily="50" charset="-128"/>
                <a:ea typeface="Meiryo UI" panose="020B0604030504040204" pitchFamily="50" charset="-128"/>
              </a:rPr>
              <a:t>時刻同期＆タイミングの重要性が</a:t>
            </a:r>
            <a:r>
              <a:rPr kumimoji="1" lang="ja-JP" altLang="en-US" sz="3200" b="1" u="sng" dirty="0" smtClean="0">
                <a:solidFill>
                  <a:srgbClr val="FF0000"/>
                </a:solidFill>
                <a:latin typeface="Meiryo UI" panose="020B0604030504040204" pitchFamily="50" charset="-128"/>
                <a:ea typeface="Meiryo UI" panose="020B0604030504040204" pitchFamily="50" charset="-128"/>
              </a:rPr>
              <a:t>理解されていない</a:t>
            </a:r>
            <a:r>
              <a:rPr kumimoji="1" lang="ja-JP" altLang="en-US" sz="3200" b="1" dirty="0" smtClean="0">
                <a:solidFill>
                  <a:srgbClr val="FFC000"/>
                </a:solidFill>
                <a:latin typeface="Meiryo UI" panose="020B0604030504040204" pitchFamily="50" charset="-128"/>
                <a:ea typeface="Meiryo UI" panose="020B0604030504040204" pitchFamily="50" charset="-128"/>
              </a:rPr>
              <a:t>・・・</a:t>
            </a:r>
            <a:endParaRPr kumimoji="1" lang="ja-JP" altLang="en-US" sz="3200" b="1" dirty="0">
              <a:solidFill>
                <a:srgbClr val="FFC000"/>
              </a:solidFill>
              <a:latin typeface="Meiryo UI" panose="020B0604030504040204" pitchFamily="50" charset="-128"/>
              <a:ea typeface="Meiryo UI" panose="020B0604030504040204" pitchFamily="50" charset="-128"/>
            </a:endParaRPr>
          </a:p>
        </p:txBody>
      </p:sp>
      <p:sp>
        <p:nvSpPr>
          <p:cNvPr id="7" name="正方形/長方形 6"/>
          <p:cNvSpPr/>
          <p:nvPr/>
        </p:nvSpPr>
        <p:spPr>
          <a:xfrm>
            <a:off x="-200946" y="-136897"/>
            <a:ext cx="6890504" cy="1569660"/>
          </a:xfrm>
          <a:prstGeom prst="rect">
            <a:avLst/>
          </a:prstGeom>
        </p:spPr>
        <p:txBody>
          <a:bodyPr wrap="square">
            <a:spAutoFit/>
          </a:bodyPr>
          <a:lstStyle/>
          <a:p>
            <a:pPr algn="ctr"/>
            <a:r>
              <a:rPr lang="en-US" altLang="ja-JP" sz="96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PNT</a:t>
            </a:r>
            <a:r>
              <a:rPr lang="ja-JP" altLang="ja-JP" b="1"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Position</a:t>
            </a:r>
            <a:r>
              <a:rPr lang="ja-JP" altLang="en-US"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Navigation</a:t>
            </a:r>
            <a:r>
              <a:rPr lang="ja-JP" altLang="en-US"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b="1" u="sng"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Timing</a:t>
            </a:r>
            <a:r>
              <a:rPr lang="ja-JP" altLang="ja-JP" b="1"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136" y="4374813"/>
            <a:ext cx="3598093" cy="2398729"/>
          </a:xfrm>
          <a:prstGeom prst="rect">
            <a:avLst/>
          </a:prstGeom>
          <a:ln>
            <a:solidFill>
              <a:schemeClr val="bg1"/>
            </a:solidFill>
          </a:ln>
          <a:effectLst>
            <a:glow rad="228600">
              <a:schemeClr val="accent4">
                <a:satMod val="175000"/>
                <a:alpha val="40000"/>
              </a:schemeClr>
            </a:glow>
          </a:effectLst>
        </p:spPr>
      </p:pic>
      <p:pic>
        <p:nvPicPr>
          <p:cNvPr id="11" name="Picture 8" descr="MCj0424468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9149" y="0"/>
            <a:ext cx="435009" cy="40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6587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6991" y="1047051"/>
            <a:ext cx="308536" cy="338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正方形/長方形 8"/>
          <p:cNvSpPr/>
          <p:nvPr/>
        </p:nvSpPr>
        <p:spPr>
          <a:xfrm>
            <a:off x="766784" y="89778"/>
            <a:ext cx="10658431" cy="4001095"/>
          </a:xfrm>
          <a:prstGeom prst="rect">
            <a:avLst/>
          </a:prstGeom>
        </p:spPr>
        <p:txBody>
          <a:bodyPr wrap="none">
            <a:spAutoFit/>
          </a:bodyPr>
          <a:lstStyle/>
          <a:p>
            <a:pPr algn="ctr"/>
            <a:r>
              <a:rPr lang="ja-JP" altLang="en-US"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本当の</a:t>
            </a:r>
            <a:r>
              <a:rPr lang="en-US" altLang="ja-JP"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IoT</a:t>
            </a:r>
            <a:r>
              <a:rPr lang="ja-JP" altLang="en-US"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CPS</a:t>
            </a:r>
            <a:r>
              <a:rPr lang="ja-JP" altLang="en-US"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時代に必要な重要インフラ</a:t>
            </a:r>
            <a:endParaRPr lang="en-US" altLang="ja-JP" sz="4400" b="1" u="sng"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endParaRPr>
          </a:p>
          <a:p>
            <a:pPr algn="ctr"/>
            <a:r>
              <a:rPr lang="en-US" altLang="ja-JP" sz="16600" b="1" u="sng" kern="100" dirty="0" smtClean="0">
                <a:solidFill>
                  <a:srgbClr val="7030A0"/>
                </a:solidFill>
                <a:latin typeface="Meiryo UI" panose="020B0604030504040204" pitchFamily="50" charset="-128"/>
                <a:ea typeface="Meiryo UI" panose="020B0604030504040204" pitchFamily="50" charset="-128"/>
                <a:cs typeface="Times New Roman" panose="02020603050405020304" pitchFamily="18" charset="0"/>
              </a:rPr>
              <a:t>P</a:t>
            </a:r>
            <a:r>
              <a:rPr lang="en-US" altLang="ja-JP" sz="16600" b="1" u="sng" kern="100" dirty="0" smtClean="0">
                <a:solidFill>
                  <a:schemeClr val="accent6">
                    <a:lumMod val="75000"/>
                  </a:schemeClr>
                </a:solidFill>
                <a:latin typeface="Meiryo UI" panose="020B0604030504040204" pitchFamily="50" charset="-128"/>
                <a:ea typeface="Meiryo UI" panose="020B0604030504040204" pitchFamily="50" charset="-128"/>
                <a:cs typeface="Times New Roman" panose="02020603050405020304" pitchFamily="18" charset="0"/>
              </a:rPr>
              <a:t>N</a:t>
            </a:r>
            <a:r>
              <a:rPr lang="en-US" altLang="ja-JP" sz="16600" b="1" u="sng" kern="100" dirty="0" smtClean="0">
                <a:solidFill>
                  <a:schemeClr val="accent2">
                    <a:lumMod val="75000"/>
                  </a:schemeClr>
                </a:solidFill>
                <a:latin typeface="Meiryo UI" panose="020B0604030504040204" pitchFamily="50" charset="-128"/>
                <a:ea typeface="Meiryo UI" panose="020B0604030504040204" pitchFamily="50" charset="-128"/>
                <a:cs typeface="Times New Roman" panose="02020603050405020304" pitchFamily="18" charset="0"/>
              </a:rPr>
              <a:t>T</a:t>
            </a:r>
          </a:p>
          <a:p>
            <a:pPr algn="ctr"/>
            <a:r>
              <a:rPr lang="ja-JP" altLang="ja-JP" sz="4400" b="1" kern="100" dirty="0" smtClean="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a:solidFill>
                  <a:srgbClr val="7030A0"/>
                </a:solidFill>
                <a:latin typeface="Meiryo UI" panose="020B0604030504040204" pitchFamily="50" charset="-128"/>
                <a:ea typeface="Meiryo UI" panose="020B0604030504040204" pitchFamily="50" charset="-128"/>
                <a:cs typeface="Times New Roman" panose="02020603050405020304" pitchFamily="18" charset="0"/>
              </a:rPr>
              <a:t>Position</a:t>
            </a:r>
            <a:r>
              <a:rPr lang="ja-JP" altLang="en-US" sz="4400"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a:solidFill>
                  <a:schemeClr val="accent6">
                    <a:lumMod val="75000"/>
                  </a:schemeClr>
                </a:solidFill>
                <a:latin typeface="Meiryo UI" panose="020B0604030504040204" pitchFamily="50" charset="-128"/>
                <a:ea typeface="Meiryo UI" panose="020B0604030504040204" pitchFamily="50" charset="-128"/>
                <a:cs typeface="Times New Roman" panose="02020603050405020304" pitchFamily="18" charset="0"/>
              </a:rPr>
              <a:t>Navigation</a:t>
            </a:r>
            <a:r>
              <a:rPr lang="ja-JP" altLang="en-US" sz="4400" b="1" u="sng" kern="100" dirty="0" err="1">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r>
              <a:rPr lang="en-US" altLang="ja-JP" sz="4400" b="1" u="sng" kern="100" dirty="0">
                <a:solidFill>
                  <a:schemeClr val="accent2">
                    <a:lumMod val="75000"/>
                  </a:schemeClr>
                </a:solidFill>
                <a:latin typeface="Meiryo UI" panose="020B0604030504040204" pitchFamily="50" charset="-128"/>
                <a:ea typeface="Meiryo UI" panose="020B0604030504040204" pitchFamily="50" charset="-128"/>
                <a:cs typeface="Times New Roman" panose="02020603050405020304" pitchFamily="18" charset="0"/>
              </a:rPr>
              <a:t>Timing</a:t>
            </a:r>
            <a:r>
              <a:rPr lang="ja-JP" altLang="ja-JP" sz="4400" b="1" kern="100" dirty="0">
                <a:solidFill>
                  <a:srgbClr val="000000"/>
                </a:solidFill>
                <a:latin typeface="Meiryo UI" panose="020B0604030504040204" pitchFamily="50" charset="-128"/>
                <a:ea typeface="Meiryo UI" panose="020B0604030504040204" pitchFamily="50" charset="-128"/>
                <a:cs typeface="Times New Roman" panose="02020603050405020304" pitchFamily="18" charset="0"/>
              </a:rPr>
              <a:t>）</a:t>
            </a:r>
            <a:endParaRPr lang="ja-JP" altLang="en-US" sz="4400" dirty="0"/>
          </a:p>
        </p:txBody>
      </p:sp>
      <p:sp>
        <p:nvSpPr>
          <p:cNvPr id="2" name="正方形/長方形 1"/>
          <p:cNvSpPr/>
          <p:nvPr/>
        </p:nvSpPr>
        <p:spPr>
          <a:xfrm>
            <a:off x="3834774" y="4470894"/>
            <a:ext cx="4543231" cy="2215991"/>
          </a:xfrm>
          <a:prstGeom prst="rect">
            <a:avLst/>
          </a:prstGeom>
        </p:spPr>
        <p:txBody>
          <a:bodyPr wrap="none">
            <a:spAutoFit/>
          </a:bodyPr>
          <a:lstStyle/>
          <a:p>
            <a:pPr algn="ctr"/>
            <a:r>
              <a:rPr lang="en-US" altLang="ja-JP" sz="13800" b="1" u="sng" dirty="0" err="1" smtClean="0">
                <a:latin typeface="Meiryo UI" panose="020B0604030504040204" pitchFamily="50" charset="-128"/>
                <a:ea typeface="Meiryo UI" panose="020B0604030504040204" pitchFamily="50" charset="-128"/>
              </a:rPr>
              <a:t>iPNT</a:t>
            </a:r>
            <a:endParaRPr lang="ja-JP" altLang="en-US" sz="13800" b="1" u="sng" dirty="0">
              <a:latin typeface="Meiryo UI" panose="020B0604030504040204" pitchFamily="50" charset="-128"/>
              <a:ea typeface="Meiryo UI" panose="020B0604030504040204" pitchFamily="50" charset="-128"/>
            </a:endParaRPr>
          </a:p>
        </p:txBody>
      </p:sp>
      <p:sp>
        <p:nvSpPr>
          <p:cNvPr id="3" name="下矢印 2"/>
          <p:cNvSpPr/>
          <p:nvPr/>
        </p:nvSpPr>
        <p:spPr>
          <a:xfrm>
            <a:off x="3822030" y="4102905"/>
            <a:ext cx="4547937" cy="625506"/>
          </a:xfrm>
          <a:prstGeom prst="downArrow">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latin typeface="Meiryo UI" panose="020B0604030504040204" pitchFamily="50" charset="-128"/>
                <a:ea typeface="Meiryo UI" panose="020B0604030504040204" pitchFamily="50" charset="-128"/>
              </a:rPr>
              <a:t>ソリューション</a:t>
            </a:r>
            <a:endParaRPr kumimoji="1" lang="ja-JP" altLang="en-US" sz="2400" b="1" dirty="0">
              <a:latin typeface="Meiryo UI" panose="020B0604030504040204" pitchFamily="50" charset="-128"/>
              <a:ea typeface="Meiryo UI" panose="020B0604030504040204" pitchFamily="50" charset="-128"/>
            </a:endParaRPr>
          </a:p>
        </p:txBody>
      </p:sp>
      <p:pic>
        <p:nvPicPr>
          <p:cNvPr id="8" name="Picture 122" descr="j042982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7664" y="4813007"/>
            <a:ext cx="1255101" cy="1531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newyorkcitychamber.com/wp-content/uploads/2011/01/spread-the-wor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967" y="1251284"/>
            <a:ext cx="1779432" cy="197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8767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2387855"/>
            <a:ext cx="6847501" cy="443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 name="正方形/長方形 2"/>
          <p:cNvSpPr>
            <a:spLocks noChangeArrowheads="1"/>
          </p:cNvSpPr>
          <p:nvPr/>
        </p:nvSpPr>
        <p:spPr bwMode="auto">
          <a:xfrm>
            <a:off x="405246" y="824763"/>
            <a:ext cx="11470814"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en-US" altLang="ja-JP" sz="2000" dirty="0">
                <a:latin typeface="Meiryo UI" panose="020B0604030504040204" pitchFamily="50" charset="-128"/>
                <a:ea typeface="Meiryo UI" panose="020B0604030504040204" pitchFamily="50" charset="-128"/>
              </a:rPr>
              <a:t>IMES (Indoor Messaging System)</a:t>
            </a:r>
            <a:r>
              <a:rPr lang="ja-JP" altLang="en-US" sz="2000" dirty="0">
                <a:latin typeface="Meiryo UI" panose="020B0604030504040204" pitchFamily="50" charset="-128"/>
                <a:ea typeface="Meiryo UI" panose="020B0604030504040204" pitchFamily="50" charset="-128"/>
              </a:rPr>
              <a:t>とは</a:t>
            </a:r>
            <a:r>
              <a:rPr lang="ja-JP" altLang="en-US" sz="2000" dirty="0" smtClean="0">
                <a:latin typeface="Meiryo UI" panose="020B0604030504040204" pitchFamily="50" charset="-128"/>
                <a:ea typeface="Meiryo UI" panose="020B0604030504040204" pitchFamily="50" charset="-128"/>
              </a:rPr>
              <a:t>、</a:t>
            </a:r>
            <a:r>
              <a:rPr lang="en-US" altLang="ja-JP" sz="2000" dirty="0" smtClean="0">
                <a:latin typeface="Meiryo UI" panose="020B0604030504040204" pitchFamily="50" charset="-128"/>
                <a:ea typeface="Meiryo UI" panose="020B0604030504040204" pitchFamily="50" charset="-128"/>
              </a:rPr>
              <a:t>GPS</a:t>
            </a:r>
            <a:r>
              <a:rPr lang="ja-JP" altLang="en-US" sz="2000" dirty="0" smtClean="0">
                <a:latin typeface="Meiryo UI" panose="020B0604030504040204" pitchFamily="50" charset="-128"/>
                <a:ea typeface="Meiryo UI" panose="020B0604030504040204" pitchFamily="50" charset="-128"/>
              </a:rPr>
              <a:t>衛星</a:t>
            </a:r>
            <a:r>
              <a:rPr lang="ja-JP" altLang="en-US" sz="2000" dirty="0">
                <a:latin typeface="Meiryo UI" panose="020B0604030504040204" pitchFamily="50" charset="-128"/>
                <a:ea typeface="Meiryo UI" panose="020B0604030504040204" pitchFamily="50" charset="-128"/>
              </a:rPr>
              <a:t>と同等の信号を用いる屋内測位方式のことで、電波の届きにくい屋内においても正確に位置を求めることが出来るように考えられたシステム</a:t>
            </a:r>
            <a:r>
              <a:rPr lang="ja-JP" altLang="en-US" sz="2000" dirty="0" smtClean="0">
                <a:latin typeface="Meiryo UI" panose="020B0604030504040204" pitchFamily="50" charset="-128"/>
                <a:ea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endParaRPr>
          </a:p>
          <a:p>
            <a:pPr eaLnBrk="1" hangingPunct="1"/>
            <a:endParaRPr lang="ja-JP" altLang="en-US" sz="1200" dirty="0">
              <a:latin typeface="Meiryo UI" panose="020B0604030504040204" pitchFamily="50" charset="-128"/>
              <a:ea typeface="Meiryo UI" panose="020B0604030504040204" pitchFamily="50" charset="-128"/>
            </a:endParaRPr>
          </a:p>
          <a:p>
            <a:pPr eaLnBrk="1" hangingPunct="1"/>
            <a:r>
              <a:rPr lang="en-US" altLang="ja-JP" sz="2000" dirty="0">
                <a:latin typeface="Meiryo UI" panose="020B0604030504040204" pitchFamily="50" charset="-128"/>
                <a:ea typeface="Meiryo UI" panose="020B0604030504040204" pitchFamily="50" charset="-128"/>
              </a:rPr>
              <a:t>IMES</a:t>
            </a:r>
            <a:r>
              <a:rPr lang="ja-JP" altLang="en-US" sz="2000" dirty="0">
                <a:latin typeface="Meiryo UI" panose="020B0604030504040204" pitchFamily="50" charset="-128"/>
                <a:ea typeface="Meiryo UI" panose="020B0604030504040204" pitchFamily="50" charset="-128"/>
              </a:rPr>
              <a:t>は、日本の測位衛星システムである</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準天頂衛星</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みちびき）の枠組みから発案され、</a:t>
            </a:r>
            <a:r>
              <a:rPr lang="en-US" altLang="ja-JP" sz="2000" dirty="0">
                <a:latin typeface="Meiryo UI" panose="020B0604030504040204" pitchFamily="50" charset="-128"/>
                <a:ea typeface="Meiryo UI" panose="020B0604030504040204" pitchFamily="50" charset="-128"/>
              </a:rPr>
              <a:t>IMES</a:t>
            </a:r>
            <a:r>
              <a:rPr lang="ja-JP" altLang="en-US" sz="2000" dirty="0">
                <a:latin typeface="Meiryo UI" panose="020B0604030504040204" pitchFamily="50" charset="-128"/>
                <a:ea typeface="Meiryo UI" panose="020B0604030504040204" pitchFamily="50" charset="-128"/>
              </a:rPr>
              <a:t>送信機は、その場所の位置情報をメッセージとして送信します。</a:t>
            </a:r>
          </a:p>
        </p:txBody>
      </p:sp>
      <p:sp>
        <p:nvSpPr>
          <p:cNvPr id="4" name="テキスト ボックス 3"/>
          <p:cNvSpPr txBox="1"/>
          <p:nvPr/>
        </p:nvSpPr>
        <p:spPr>
          <a:xfrm>
            <a:off x="3655446" y="218415"/>
            <a:ext cx="4808083" cy="523220"/>
          </a:xfrm>
          <a:prstGeom prst="rect">
            <a:avLst/>
          </a:prstGeom>
          <a:noFill/>
        </p:spPr>
        <p:txBody>
          <a:bodyPr wrap="square" rtlCol="0">
            <a:spAutoFit/>
          </a:bodyPr>
          <a:lstStyle/>
          <a:p>
            <a:pPr algn="ctr"/>
            <a:r>
              <a:rPr kumimoji="1" lang="en-US" altLang="ja-JP" sz="2800" b="1" dirty="0" smtClean="0">
                <a:latin typeface="Meiryo UI" panose="020B0604030504040204" pitchFamily="50" charset="-128"/>
                <a:ea typeface="Meiryo UI" panose="020B0604030504040204" pitchFamily="50" charset="-128"/>
              </a:rPr>
              <a:t>IMES</a:t>
            </a:r>
            <a:r>
              <a:rPr kumimoji="1" lang="ja-JP" altLang="en-US" sz="2800" b="1" dirty="0" smtClean="0">
                <a:latin typeface="Meiryo UI" panose="020B0604030504040204" pitchFamily="50" charset="-128"/>
                <a:ea typeface="Meiryo UI" panose="020B0604030504040204" pitchFamily="50" charset="-128"/>
              </a:rPr>
              <a:t>とは？</a:t>
            </a:r>
            <a:endParaRPr kumimoji="1" lang="ja-JP" altLang="en-US" sz="2800" b="1"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stretch>
            <a:fillRect/>
          </a:stretch>
        </p:blipFill>
        <p:spPr>
          <a:xfrm>
            <a:off x="7284027" y="2875030"/>
            <a:ext cx="4899193" cy="3352763"/>
          </a:xfrm>
          <a:prstGeom prst="rect">
            <a:avLst/>
          </a:prstGeom>
        </p:spPr>
      </p:pic>
    </p:spTree>
    <p:extLst>
      <p:ext uri="{BB962C8B-B14F-4D97-AF65-F5344CB8AC3E}">
        <p14:creationId xmlns:p14="http://schemas.microsoft.com/office/powerpoint/2010/main" val="4122523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35614" y="830179"/>
            <a:ext cx="12135365" cy="1748153"/>
          </a:xfrm>
          <a:prstGeom prst="roundRect">
            <a:avLst>
              <a:gd name="adj" fmla="val 10522"/>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a:t>
            </a:r>
            <a:r>
              <a:rPr lang="ja-JP" altLang="ja-JP" sz="2400" b="1" u="sng"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目的</a:t>
            </a:r>
            <a:r>
              <a:rPr lang="ja-JP" altLang="ja-JP" sz="20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a:t>
            </a:r>
            <a:endParaRPr lang="en-US" altLang="ja-JP" sz="20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endParaRPr>
          </a:p>
          <a:p>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5G</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の</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本格的な世界展開を見据え</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時空</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ID</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ソリューション</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IMES-Plus</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や、屋内超小型基地局（</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Small Cell</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）に組み込んだ</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PNT</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デバイス</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を</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基盤</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とした</a:t>
            </a:r>
            <a:r>
              <a:rPr lang="en-US"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IoT</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プラットフォームを</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、世界に</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先駆けて</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構築し</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、各社</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の緊密な</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連携</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のもと国内外</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でビジネス</a:t>
            </a:r>
            <a:r>
              <a:rPr lang="ja-JP" altLang="en-US"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を</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展開</a:t>
            </a:r>
            <a:r>
              <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し、各社の業容拡大に貢献</a:t>
            </a:r>
            <a:r>
              <a:rPr lang="ja-JP" altLang="ja-JP" sz="2400" b="1" kern="100" dirty="0" smtClean="0">
                <a:solidFill>
                  <a:schemeClr val="tx1"/>
                </a:solidFill>
                <a:latin typeface="Meiryo UI" panose="020B0604030504040204" pitchFamily="50" charset="-128"/>
                <a:ea typeface="Meiryo UI" panose="020B0604030504040204" pitchFamily="50" charset="-128"/>
                <a:cs typeface="Times New Roman" panose="02020603050405020304" pitchFamily="18" charset="0"/>
              </a:rPr>
              <a:t>する。</a:t>
            </a:r>
            <a:endParaRPr lang="ja-JP" altLang="ja-JP" sz="2400" b="1"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8" name="角丸四角形 7"/>
          <p:cNvSpPr/>
          <p:nvPr/>
        </p:nvSpPr>
        <p:spPr>
          <a:xfrm>
            <a:off x="0" y="2732166"/>
            <a:ext cx="12192000" cy="4008876"/>
          </a:xfrm>
          <a:prstGeom prst="roundRect">
            <a:avLst>
              <a:gd name="adj" fmla="val 4538"/>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2000" b="1" kern="100" dirty="0" smtClean="0">
                <a:latin typeface="Meiryo UI" panose="020B0604030504040204" pitchFamily="50" charset="-128"/>
                <a:ea typeface="Meiryo UI" panose="020B0604030504040204" pitchFamily="50" charset="-128"/>
                <a:cs typeface="Times New Roman" panose="02020603050405020304" pitchFamily="18" charset="0"/>
              </a:rPr>
              <a:t>ICT</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を</a:t>
            </a:r>
            <a:r>
              <a:rPr lang="ja-JP" altLang="en-US" sz="2000" b="1" kern="100" dirty="0">
                <a:latin typeface="Meiryo UI" panose="020B0604030504040204" pitchFamily="50" charset="-128"/>
                <a:ea typeface="Meiryo UI" panose="020B0604030504040204" pitchFamily="50" charset="-128"/>
                <a:cs typeface="Times New Roman" panose="02020603050405020304" pitchFamily="18" charset="0"/>
              </a:rPr>
              <a:t>最大限に活用し、サイバー空間とフィジカル空間（現実世界）とを融合させた</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取組（</a:t>
            </a:r>
            <a:r>
              <a:rPr lang="en-US" altLang="ja-JP" sz="2000" b="1" dirty="0">
                <a:latin typeface="Meiryo UI" panose="020B0604030504040204" pitchFamily="50" charset="-128"/>
                <a:ea typeface="Meiryo UI" panose="020B0604030504040204" pitchFamily="50" charset="-128"/>
              </a:rPr>
              <a:t>Cyber-Physical </a:t>
            </a:r>
            <a:r>
              <a:rPr lang="en-US" altLang="ja-JP" sz="2000" b="1" dirty="0" smtClean="0">
                <a:latin typeface="Meiryo UI" panose="020B0604030504040204" pitchFamily="50" charset="-128"/>
                <a:ea typeface="Meiryo UI" panose="020B0604030504040204" pitchFamily="50" charset="-128"/>
              </a:rPr>
              <a:t>System</a:t>
            </a:r>
            <a:r>
              <a:rPr lang="ja-JP" altLang="en-US" sz="2000" b="1" dirty="0" smtClean="0">
                <a:latin typeface="Meiryo UI" panose="020B0604030504040204" pitchFamily="50" charset="-128"/>
                <a:ea typeface="Meiryo UI" panose="020B0604030504040204" pitchFamily="50" charset="-128"/>
              </a:rPr>
              <a:t>：</a:t>
            </a:r>
            <a:r>
              <a:rPr lang="en-US" altLang="ja-JP" sz="2000" b="1" dirty="0" smtClean="0">
                <a:latin typeface="Meiryo UI" panose="020B0604030504040204" pitchFamily="50" charset="-128"/>
                <a:ea typeface="Meiryo UI" panose="020B0604030504040204" pitchFamily="50" charset="-128"/>
              </a:rPr>
              <a:t>C</a:t>
            </a:r>
            <a:r>
              <a:rPr lang="en-US" altLang="ja-JP" sz="2000" b="1" kern="100" dirty="0" smtClean="0">
                <a:latin typeface="Meiryo UI" panose="020B0604030504040204" pitchFamily="50" charset="-128"/>
                <a:ea typeface="Meiryo UI" panose="020B0604030504040204" pitchFamily="50" charset="-128"/>
                <a:cs typeface="Times New Roman" panose="02020603050405020304" pitchFamily="18" charset="0"/>
              </a:rPr>
              <a:t>PS</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）に</a:t>
            </a:r>
            <a:r>
              <a:rPr lang="ja-JP" altLang="en-US" sz="2000" b="1" kern="100" dirty="0">
                <a:latin typeface="Meiryo UI" panose="020B0604030504040204" pitchFamily="50" charset="-128"/>
                <a:ea typeface="Meiryo UI" panose="020B0604030504040204" pitchFamily="50" charset="-128"/>
                <a:cs typeface="Times New Roman" panose="02020603050405020304" pitchFamily="18" charset="0"/>
              </a:rPr>
              <a:t>より、人々に豊かさをもたらす「超スマート社会」を未来社会の姿として共有し、その実現に向けた一連の取組を更に深化させつつ「</a:t>
            </a:r>
            <a:r>
              <a:rPr lang="en-US" altLang="ja-JP" sz="2000" b="1" kern="100" dirty="0">
                <a:latin typeface="Meiryo UI" panose="020B0604030504040204" pitchFamily="50" charset="-128"/>
                <a:ea typeface="Meiryo UI" panose="020B0604030504040204" pitchFamily="50" charset="-128"/>
                <a:cs typeface="Times New Roman" panose="02020603050405020304" pitchFamily="18" charset="0"/>
              </a:rPr>
              <a:t>Society 5.0</a:t>
            </a:r>
            <a:r>
              <a:rPr lang="ja-JP" altLang="en-US" sz="2000" b="1" kern="100" dirty="0">
                <a:latin typeface="Meiryo UI" panose="020B0604030504040204" pitchFamily="50" charset="-128"/>
                <a:ea typeface="Meiryo UI" panose="020B0604030504040204" pitchFamily="50" charset="-128"/>
                <a:cs typeface="Times New Roman" panose="02020603050405020304" pitchFamily="18" charset="0"/>
              </a:rPr>
              <a:t>」として強力に推進し、世界に先駆けて</a:t>
            </a:r>
            <a:r>
              <a:rPr lang="ja-JP" altLang="en-US" sz="2000" b="1" kern="100" dirty="0" smtClean="0">
                <a:latin typeface="Meiryo UI" panose="020B0604030504040204" pitchFamily="50" charset="-128"/>
                <a:ea typeface="Meiryo UI" panose="020B0604030504040204" pitchFamily="50" charset="-128"/>
                <a:cs typeface="Times New Roman" panose="02020603050405020304" pitchFamily="18" charset="0"/>
              </a:rPr>
              <a:t>超スマート社会を実現。</a:t>
            </a:r>
            <a:endParaRPr lang="en-US" altLang="ja-JP" sz="2400" b="1" kern="100" dirty="0" smtClean="0">
              <a:latin typeface="Meiryo UI" panose="020B0604030504040204" pitchFamily="50" charset="-128"/>
              <a:ea typeface="Meiryo UI" panose="020B0604030504040204" pitchFamily="50" charset="-128"/>
              <a:cs typeface="Times New Roman" panose="02020603050405020304" pitchFamily="18" charset="0"/>
            </a:endParaRPr>
          </a:p>
          <a:p>
            <a:r>
              <a:rPr lang="ja-JP" altLang="en-US" sz="1200" b="1" dirty="0">
                <a:latin typeface="Meiryo UI" panose="020B0604030504040204" pitchFamily="50" charset="-128"/>
                <a:ea typeface="Meiryo UI" panose="020B0604030504040204" pitchFamily="50" charset="-128"/>
              </a:rPr>
              <a:t> </a:t>
            </a:r>
            <a:r>
              <a:rPr lang="ja-JP" altLang="en-US" sz="2400" b="1" dirty="0" smtClean="0">
                <a:latin typeface="Meiryo UI" panose="020B0604030504040204" pitchFamily="50" charset="-128"/>
                <a:ea typeface="Meiryo UI" panose="020B0604030504040204" pitchFamily="50" charset="-128"/>
              </a:rPr>
              <a:t>  </a:t>
            </a:r>
            <a:endParaRPr lang="en-US" altLang="ja-JP" sz="2400" b="1" dirty="0" smtClean="0">
              <a:latin typeface="Meiryo UI" panose="020B0604030504040204" pitchFamily="50" charset="-128"/>
              <a:ea typeface="Meiryo UI" panose="020B0604030504040204" pitchFamily="50" charset="-128"/>
            </a:endParaRPr>
          </a:p>
          <a:p>
            <a:r>
              <a:rPr lang="ja-JP" altLang="en-US" sz="2400" b="1" dirty="0" smtClean="0">
                <a:latin typeface="Meiryo UI" panose="020B0604030504040204" pitchFamily="50" charset="-128"/>
                <a:ea typeface="Meiryo UI" panose="020B0604030504040204" pitchFamily="50" charset="-128"/>
              </a:rPr>
              <a:t>★</a:t>
            </a:r>
            <a:r>
              <a:rPr lang="ja-JP" altLang="en-US" sz="2400" b="1" u="sng" dirty="0" smtClean="0">
                <a:latin typeface="Meiryo UI" panose="020B0604030504040204" pitchFamily="50" charset="-128"/>
                <a:ea typeface="Meiryo UI" panose="020B0604030504040204" pitchFamily="50" charset="-128"/>
              </a:rPr>
              <a:t>超スマート社会　</a:t>
            </a:r>
            <a:r>
              <a:rPr lang="en-US" altLang="ja-JP" sz="2400" b="1" u="sng" dirty="0" smtClean="0">
                <a:latin typeface="Meiryo UI" panose="020B0604030504040204" pitchFamily="50" charset="-128"/>
                <a:ea typeface="Meiryo UI" panose="020B0604030504040204" pitchFamily="50" charset="-128"/>
              </a:rPr>
              <a:t>Society5.0</a:t>
            </a:r>
            <a:r>
              <a:rPr lang="ja-JP" altLang="en-US" sz="2400" b="1" u="sng" dirty="0" smtClean="0">
                <a:latin typeface="Meiryo UI" panose="020B0604030504040204" pitchFamily="50" charset="-128"/>
                <a:ea typeface="Meiryo UI" panose="020B0604030504040204" pitchFamily="50" charset="-128"/>
              </a:rPr>
              <a:t>とは</a:t>
            </a:r>
            <a:r>
              <a:rPr lang="ja-JP" altLang="en-US" sz="2400" b="1" dirty="0" smtClean="0">
                <a:latin typeface="Meiryo UI" panose="020B0604030504040204" pitchFamily="50" charset="-128"/>
                <a:ea typeface="Meiryo UI" panose="020B0604030504040204" pitchFamily="50" charset="-128"/>
              </a:rPr>
              <a:t>、</a:t>
            </a:r>
            <a:endParaRPr lang="en-US" altLang="ja-JP" sz="24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①</a:t>
            </a:r>
            <a:r>
              <a:rPr lang="ja-JP" altLang="en-US" sz="2000" b="1" dirty="0">
                <a:latin typeface="Meiryo UI" panose="020B0604030504040204" pitchFamily="50" charset="-128"/>
                <a:ea typeface="Meiryo UI" panose="020B0604030504040204" pitchFamily="50" charset="-128"/>
              </a:rPr>
              <a:t>個別のシステムが更に高度化し、分野や地域を越えて結びつき</a:t>
            </a:r>
            <a:r>
              <a:rPr lang="ja-JP" altLang="en-US" sz="2000" b="1" dirty="0" smtClean="0">
                <a:latin typeface="Meiryo UI" panose="020B0604030504040204" pitchFamily="50" charset="-128"/>
                <a:ea typeface="Meiryo UI" panose="020B0604030504040204" pitchFamily="50" charset="-128"/>
              </a:rPr>
              <a:t>、</a:t>
            </a:r>
            <a:endParaRPr lang="en-US" altLang="ja-JP" sz="20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②</a:t>
            </a:r>
            <a:r>
              <a:rPr lang="ja-JP" altLang="en-US" sz="2000" b="1" dirty="0">
                <a:latin typeface="Meiryo UI" panose="020B0604030504040204" pitchFamily="50" charset="-128"/>
                <a:ea typeface="Meiryo UI" panose="020B0604030504040204" pitchFamily="50" charset="-128"/>
              </a:rPr>
              <a:t>３次元の</a:t>
            </a:r>
            <a:r>
              <a:rPr lang="ja-JP" altLang="en-US" sz="2000" b="1" dirty="0" smtClean="0">
                <a:latin typeface="Meiryo UI" panose="020B0604030504040204" pitchFamily="50" charset="-128"/>
                <a:ea typeface="Meiryo UI" panose="020B0604030504040204" pitchFamily="50" charset="-128"/>
              </a:rPr>
              <a:t>地理空間データ</a:t>
            </a:r>
            <a:r>
              <a:rPr lang="ja-JP" altLang="en-US" sz="2000" b="1" dirty="0">
                <a:latin typeface="Meiryo UI" panose="020B0604030504040204" pitchFamily="50" charset="-128"/>
                <a:ea typeface="Meiryo UI" panose="020B0604030504040204" pitchFamily="50" charset="-128"/>
              </a:rPr>
              <a:t>、人間の行動データ、交通データ、環境観測データ、もの作りや農作物等の生産・流通データ等の多種多様で大量のデータ（ビッグデータ）</a:t>
            </a:r>
            <a:r>
              <a:rPr lang="ja-JP" altLang="en-US" sz="2000" b="1" dirty="0" smtClean="0">
                <a:latin typeface="Meiryo UI" panose="020B0604030504040204" pitchFamily="50" charset="-128"/>
                <a:ea typeface="Meiryo UI" panose="020B0604030504040204" pitchFamily="50" charset="-128"/>
              </a:rPr>
              <a:t>を、</a:t>
            </a:r>
            <a:r>
              <a:rPr lang="ja-JP" altLang="en-US" sz="2000" b="1" u="sng"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精緻に同期されたデバイス</a:t>
            </a:r>
            <a:r>
              <a:rPr lang="ja-JP" altLang="en-US" sz="2000" b="1" dirty="0" smtClean="0">
                <a:latin typeface="Meiryo UI" panose="020B0604030504040204" pitchFamily="50" charset="-128"/>
                <a:ea typeface="Meiryo UI" panose="020B0604030504040204" pitchFamily="50" charset="-128"/>
              </a:rPr>
              <a:t>から収集</a:t>
            </a:r>
            <a:r>
              <a:rPr lang="ja-JP" altLang="en-US" sz="2000" b="1" dirty="0">
                <a:latin typeface="Meiryo UI" panose="020B0604030504040204" pitchFamily="50" charset="-128"/>
                <a:ea typeface="Meiryo UI" panose="020B0604030504040204" pitchFamily="50" charset="-128"/>
              </a:rPr>
              <a:t>・解析し、横断的に活用することにより</a:t>
            </a:r>
            <a:r>
              <a:rPr lang="ja-JP" altLang="en-US" sz="2000" b="1" dirty="0" smtClean="0">
                <a:latin typeface="Meiryo UI" panose="020B0604030504040204" pitchFamily="50" charset="-128"/>
                <a:ea typeface="Meiryo UI" panose="020B0604030504040204" pitchFamily="50" charset="-128"/>
              </a:rPr>
              <a:t>、</a:t>
            </a:r>
            <a:endParaRPr lang="en-US" altLang="ja-JP" sz="20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③</a:t>
            </a:r>
            <a:r>
              <a:rPr lang="ja-JP" altLang="en-US" sz="2000" b="1" dirty="0">
                <a:latin typeface="Meiryo UI" panose="020B0604030504040204" pitchFamily="50" charset="-128"/>
                <a:ea typeface="Meiryo UI" panose="020B0604030504040204" pitchFamily="50" charset="-128"/>
              </a:rPr>
              <a:t>必要なもの・サービスを、必要な人に、必要な時に、必要なだけ提供し、社会の様々なニーズに効率的かつきめ細やかに対応でき</a:t>
            </a:r>
            <a:r>
              <a:rPr lang="ja-JP" altLang="en-US" sz="2000" b="1" dirty="0" smtClean="0">
                <a:latin typeface="Meiryo UI" panose="020B0604030504040204" pitchFamily="50" charset="-128"/>
                <a:ea typeface="Meiryo UI" panose="020B0604030504040204" pitchFamily="50" charset="-128"/>
              </a:rPr>
              <a:t>、</a:t>
            </a:r>
            <a:endParaRPr lang="en-US" altLang="ja-JP" sz="2000" b="1" dirty="0" smtClean="0">
              <a:latin typeface="Meiryo UI" panose="020B0604030504040204" pitchFamily="50" charset="-128"/>
              <a:ea typeface="Meiryo UI" panose="020B0604030504040204" pitchFamily="50" charset="-128"/>
            </a:endParaRPr>
          </a:p>
          <a:p>
            <a:r>
              <a:rPr lang="ja-JP" altLang="en-US" sz="2000" b="1" dirty="0" smtClean="0">
                <a:latin typeface="Meiryo UI" panose="020B0604030504040204" pitchFamily="50" charset="-128"/>
                <a:ea typeface="Meiryo UI" panose="020B0604030504040204" pitchFamily="50" charset="-128"/>
              </a:rPr>
              <a:t>④</a:t>
            </a:r>
            <a:r>
              <a:rPr lang="ja-JP" altLang="en-US" sz="2000" b="1" dirty="0">
                <a:latin typeface="Meiryo UI" panose="020B0604030504040204" pitchFamily="50" charset="-128"/>
                <a:ea typeface="Meiryo UI" panose="020B0604030504040204" pitchFamily="50" charset="-128"/>
              </a:rPr>
              <a:t>あらゆる人が質の高いサービスを受けられ、年齢、性別、地域、言語等</a:t>
            </a:r>
            <a:r>
              <a:rPr lang="ja-JP" altLang="en-US" sz="2000" b="1" dirty="0" smtClean="0">
                <a:latin typeface="Meiryo UI" panose="020B0604030504040204" pitchFamily="50" charset="-128"/>
                <a:ea typeface="Meiryo UI" panose="020B0604030504040204" pitchFamily="50" charset="-128"/>
              </a:rPr>
              <a:t>に係らず、生き活き</a:t>
            </a:r>
            <a:r>
              <a:rPr lang="ja-JP" altLang="en-US" sz="2000" b="1" dirty="0">
                <a:latin typeface="Meiryo UI" panose="020B0604030504040204" pitchFamily="50" charset="-128"/>
                <a:ea typeface="Meiryo UI" panose="020B0604030504040204" pitchFamily="50" charset="-128"/>
              </a:rPr>
              <a:t>と快適に</a:t>
            </a:r>
            <a:r>
              <a:rPr lang="ja-JP" altLang="en-US" sz="2000" b="1" dirty="0" smtClean="0">
                <a:latin typeface="Meiryo UI" panose="020B0604030504040204" pitchFamily="50" charset="-128"/>
                <a:ea typeface="Meiryo UI" panose="020B0604030504040204" pitchFamily="50" charset="-128"/>
              </a:rPr>
              <a:t>暮らせる社会。</a:t>
            </a:r>
            <a:endParaRPr lang="ja-JP" altLang="ja-JP" sz="2000" b="1" kern="100"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9" name="テキスト ボックス 8"/>
          <p:cNvSpPr txBox="1"/>
          <p:nvPr/>
        </p:nvSpPr>
        <p:spPr>
          <a:xfrm>
            <a:off x="0" y="127577"/>
            <a:ext cx="12167936"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目的：</a:t>
            </a:r>
            <a:r>
              <a:rPr lang="en-US" altLang="ja-JP" sz="3200" b="1" dirty="0" smtClean="0">
                <a:latin typeface="Meiryo UI" panose="020B0604030504040204" pitchFamily="50" charset="-128"/>
                <a:ea typeface="Meiryo UI" panose="020B0604030504040204" pitchFamily="50" charset="-128"/>
              </a:rPr>
              <a:t>Society5.0</a:t>
            </a:r>
            <a:r>
              <a:rPr lang="ja-JP" altLang="en-US" sz="3200" b="1" dirty="0" smtClean="0">
                <a:latin typeface="Meiryo UI" panose="020B0604030504040204" pitchFamily="50" charset="-128"/>
                <a:ea typeface="Meiryo UI" panose="020B0604030504040204" pitchFamily="50" charset="-128"/>
              </a:rPr>
              <a:t>を実現します。</a:t>
            </a:r>
            <a:endParaRPr kumimoji="1" lang="ja-JP" altLang="en-US" sz="3200" b="1" dirty="0">
              <a:latin typeface="Meiryo UI" panose="020B0604030504040204" pitchFamily="50" charset="-128"/>
              <a:ea typeface="Meiryo UI" panose="020B0604030504040204" pitchFamily="50" charset="-128"/>
            </a:endParaRPr>
          </a:p>
        </p:txBody>
      </p:sp>
      <p:pic>
        <p:nvPicPr>
          <p:cNvPr id="5" name="Picture 7"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013" y="121443"/>
            <a:ext cx="838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100704" y="121443"/>
            <a:ext cx="838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Untitle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6623" y="3860140"/>
            <a:ext cx="1025495" cy="73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077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713" y="888937"/>
            <a:ext cx="8561797" cy="5653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円/楕円 13"/>
          <p:cNvSpPr/>
          <p:nvPr/>
        </p:nvSpPr>
        <p:spPr>
          <a:xfrm>
            <a:off x="2307631" y="1083117"/>
            <a:ext cx="1584176" cy="889357"/>
          </a:xfrm>
          <a:prstGeom prst="ellipse">
            <a:avLst/>
          </a:prstGeom>
          <a:solidFill>
            <a:schemeClr val="bg1">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4716512" y="5514279"/>
            <a:ext cx="1623568" cy="889357"/>
          </a:xfrm>
          <a:prstGeom prst="ellipse">
            <a:avLst/>
          </a:prstGeom>
          <a:solidFill>
            <a:srgbClr val="0070C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0" name="円/楕円 19"/>
          <p:cNvSpPr/>
          <p:nvPr/>
        </p:nvSpPr>
        <p:spPr>
          <a:xfrm>
            <a:off x="7437746" y="4938215"/>
            <a:ext cx="1638637" cy="889357"/>
          </a:xfrm>
          <a:prstGeom prst="ellipse">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6971891" y="1083117"/>
            <a:ext cx="1584176" cy="889357"/>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grpSp>
        <p:nvGrpSpPr>
          <p:cNvPr id="22" name="グループ化 21"/>
          <p:cNvGrpSpPr/>
          <p:nvPr/>
        </p:nvGrpSpPr>
        <p:grpSpPr>
          <a:xfrm>
            <a:off x="1700539" y="2304974"/>
            <a:ext cx="1797463" cy="889357"/>
            <a:chOff x="436516" y="2143610"/>
            <a:chExt cx="1797463" cy="889357"/>
          </a:xfrm>
        </p:grpSpPr>
        <p:sp>
          <p:nvSpPr>
            <p:cNvPr id="23" name="円/楕円 22"/>
            <p:cNvSpPr/>
            <p:nvPr/>
          </p:nvSpPr>
          <p:spPr>
            <a:xfrm>
              <a:off x="436516" y="2143610"/>
              <a:ext cx="1687212" cy="889357"/>
            </a:xfrm>
            <a:prstGeom prst="ellipse">
              <a:avLst/>
            </a:prstGeom>
            <a:solidFill>
              <a:srgbClr val="00FF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77795" y="2313246"/>
              <a:ext cx="1656184" cy="584775"/>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通信インフラ</a:t>
              </a:r>
              <a:endParaRPr kumimoji="1" lang="en-US" altLang="ja-JP" sz="1600" b="1" dirty="0">
                <a:latin typeface="Arial" panose="020B0604020202020204" pitchFamily="34" charset="0"/>
                <a:ea typeface="メイリオ" panose="020B0604030504040204" pitchFamily="50" charset="-128"/>
              </a:endParaRPr>
            </a:p>
            <a:p>
              <a:r>
                <a:rPr kumimoji="1" lang="ja-JP" altLang="en-US" sz="1600" b="1" dirty="0">
                  <a:latin typeface="Arial" panose="020B0604020202020204" pitchFamily="34" charset="0"/>
                  <a:ea typeface="メイリオ" panose="020B0604030504040204" pitchFamily="50" charset="-128"/>
                </a:rPr>
                <a:t>屋内対策</a:t>
              </a:r>
              <a:endParaRPr kumimoji="1" lang="en-US" altLang="ja-JP" sz="1600" b="1" dirty="0">
                <a:latin typeface="Arial" panose="020B0604020202020204" pitchFamily="34" charset="0"/>
                <a:ea typeface="メイリオ" panose="020B0604030504040204" pitchFamily="50" charset="-128"/>
              </a:endParaRPr>
            </a:p>
          </p:txBody>
        </p:sp>
      </p:grpSp>
      <p:sp>
        <p:nvSpPr>
          <p:cNvPr id="25" name="テキスト ボックス 24"/>
          <p:cNvSpPr txBox="1"/>
          <p:nvPr/>
        </p:nvSpPr>
        <p:spPr>
          <a:xfrm>
            <a:off x="2575569" y="1356371"/>
            <a:ext cx="1081104" cy="338554"/>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公共防災</a:t>
            </a:r>
          </a:p>
        </p:txBody>
      </p:sp>
      <p:grpSp>
        <p:nvGrpSpPr>
          <p:cNvPr id="26" name="グループ化 25"/>
          <p:cNvGrpSpPr/>
          <p:nvPr/>
        </p:nvGrpSpPr>
        <p:grpSpPr>
          <a:xfrm>
            <a:off x="1666713" y="3542464"/>
            <a:ext cx="1779411" cy="889357"/>
            <a:chOff x="402690" y="3381100"/>
            <a:chExt cx="1779411" cy="889357"/>
          </a:xfrm>
        </p:grpSpPr>
        <p:sp>
          <p:nvSpPr>
            <p:cNvPr id="27" name="円/楕円 26"/>
            <p:cNvSpPr/>
            <p:nvPr/>
          </p:nvSpPr>
          <p:spPr>
            <a:xfrm>
              <a:off x="402690" y="3381100"/>
              <a:ext cx="1779411" cy="889357"/>
            </a:xfrm>
            <a:prstGeom prst="ellipse">
              <a:avLst/>
            </a:prstGeom>
            <a:solidFill>
              <a:srgbClr val="66CC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p:cNvSpPr txBox="1"/>
            <p:nvPr/>
          </p:nvSpPr>
          <p:spPr>
            <a:xfrm>
              <a:off x="438253" y="3704400"/>
              <a:ext cx="1656184" cy="338554"/>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銀行、証券会社</a:t>
              </a:r>
              <a:endParaRPr kumimoji="1" lang="en-US" altLang="ja-JP" sz="1600" b="1" dirty="0">
                <a:latin typeface="Arial" panose="020B0604020202020204" pitchFamily="34" charset="0"/>
                <a:ea typeface="メイリオ" panose="020B0604030504040204" pitchFamily="50" charset="-128"/>
              </a:endParaRPr>
            </a:p>
          </p:txBody>
        </p:sp>
      </p:grpSp>
      <p:grpSp>
        <p:nvGrpSpPr>
          <p:cNvPr id="29" name="グループ化 28"/>
          <p:cNvGrpSpPr/>
          <p:nvPr/>
        </p:nvGrpSpPr>
        <p:grpSpPr>
          <a:xfrm>
            <a:off x="2163615" y="4916124"/>
            <a:ext cx="2022937" cy="889357"/>
            <a:chOff x="899592" y="4754760"/>
            <a:chExt cx="2022937" cy="889357"/>
          </a:xfrm>
        </p:grpSpPr>
        <p:sp>
          <p:nvSpPr>
            <p:cNvPr id="30" name="円/楕円 29"/>
            <p:cNvSpPr/>
            <p:nvPr/>
          </p:nvSpPr>
          <p:spPr>
            <a:xfrm>
              <a:off x="899592" y="4754760"/>
              <a:ext cx="1709421" cy="889357"/>
            </a:xfrm>
            <a:prstGeom prst="ellipse">
              <a:avLst/>
            </a:prstGeom>
            <a:solidFill>
              <a:schemeClr val="bg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1266345" y="5022313"/>
              <a:ext cx="1656184" cy="338554"/>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自動運転</a:t>
              </a:r>
              <a:endParaRPr kumimoji="1" lang="en-US" altLang="ja-JP" sz="1600" b="1" dirty="0">
                <a:latin typeface="Arial" panose="020B0604020202020204" pitchFamily="34" charset="0"/>
                <a:ea typeface="メイリオ" panose="020B0604030504040204" pitchFamily="50" charset="-128"/>
              </a:endParaRPr>
            </a:p>
          </p:txBody>
        </p:sp>
      </p:grpSp>
      <p:grpSp>
        <p:nvGrpSpPr>
          <p:cNvPr id="32" name="グループ化 31"/>
          <p:cNvGrpSpPr/>
          <p:nvPr/>
        </p:nvGrpSpPr>
        <p:grpSpPr>
          <a:xfrm>
            <a:off x="4716512" y="5581327"/>
            <a:ext cx="1623568" cy="889357"/>
            <a:chOff x="3452489" y="5419963"/>
            <a:chExt cx="1623568" cy="889357"/>
          </a:xfrm>
        </p:grpSpPr>
        <p:sp>
          <p:nvSpPr>
            <p:cNvPr id="33" name="円/楕円 32"/>
            <p:cNvSpPr/>
            <p:nvPr/>
          </p:nvSpPr>
          <p:spPr>
            <a:xfrm>
              <a:off x="3452489" y="5419963"/>
              <a:ext cx="1623568" cy="8893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4" name="テキスト ボックス 33"/>
            <p:cNvSpPr txBox="1"/>
            <p:nvPr/>
          </p:nvSpPr>
          <p:spPr>
            <a:xfrm>
              <a:off x="3810003" y="5600786"/>
              <a:ext cx="1104216" cy="584775"/>
            </a:xfrm>
            <a:prstGeom prst="rect">
              <a:avLst/>
            </a:prstGeom>
            <a:noFill/>
          </p:spPr>
          <p:txBody>
            <a:bodyPr wrap="square" rtlCol="0">
              <a:spAutoFit/>
            </a:bodyPr>
            <a:lstStyle/>
            <a:p>
              <a:r>
                <a:rPr kumimoji="1" lang="en-US" altLang="ja-JP" sz="1600" b="1" dirty="0" err="1">
                  <a:solidFill>
                    <a:schemeClr val="bg1"/>
                  </a:solidFill>
                  <a:latin typeface="Arial" panose="020B0604020202020204" pitchFamily="34" charset="0"/>
                  <a:ea typeface="メイリオ" panose="020B0604030504040204" pitchFamily="50" charset="-128"/>
                </a:rPr>
                <a:t>IoT</a:t>
              </a:r>
              <a:endParaRPr kumimoji="1" lang="en-US" altLang="ja-JP" sz="1600" b="1" dirty="0">
                <a:solidFill>
                  <a:schemeClr val="bg1"/>
                </a:solidFill>
                <a:latin typeface="Arial" panose="020B0604020202020204" pitchFamily="34" charset="0"/>
                <a:ea typeface="メイリオ" panose="020B0604030504040204" pitchFamily="50" charset="-128"/>
              </a:endParaRPr>
            </a:p>
            <a:p>
              <a:r>
                <a:rPr kumimoji="1" lang="en-US" altLang="ja-JP" sz="1600" b="1" dirty="0">
                  <a:solidFill>
                    <a:schemeClr val="bg1"/>
                  </a:solidFill>
                  <a:latin typeface="Arial" panose="020B0604020202020204" pitchFamily="34" charset="0"/>
                  <a:ea typeface="メイリオ" panose="020B0604030504040204" pitchFamily="50" charset="-128"/>
                </a:rPr>
                <a:t>Big Data</a:t>
              </a:r>
            </a:p>
          </p:txBody>
        </p:sp>
      </p:grpSp>
      <p:grpSp>
        <p:nvGrpSpPr>
          <p:cNvPr id="35" name="グループ化 34"/>
          <p:cNvGrpSpPr/>
          <p:nvPr/>
        </p:nvGrpSpPr>
        <p:grpSpPr>
          <a:xfrm>
            <a:off x="7437746" y="5005263"/>
            <a:ext cx="1638637" cy="889357"/>
            <a:chOff x="6173723" y="4843899"/>
            <a:chExt cx="1638637" cy="889357"/>
          </a:xfrm>
        </p:grpSpPr>
        <p:sp>
          <p:nvSpPr>
            <p:cNvPr id="36" name="円/楕円 35"/>
            <p:cNvSpPr/>
            <p:nvPr/>
          </p:nvSpPr>
          <p:spPr>
            <a:xfrm>
              <a:off x="6173723" y="4843899"/>
              <a:ext cx="1638637" cy="8893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6623482" y="4982399"/>
              <a:ext cx="1008112" cy="584775"/>
            </a:xfrm>
            <a:prstGeom prst="rect">
              <a:avLst/>
            </a:prstGeom>
            <a:noFill/>
          </p:spPr>
          <p:txBody>
            <a:bodyPr wrap="square" rtlCol="0">
              <a:spAutoFit/>
            </a:bodyPr>
            <a:lstStyle/>
            <a:p>
              <a:r>
                <a:rPr kumimoji="1" lang="ja-JP" altLang="en-US" sz="1600" b="1" dirty="0">
                  <a:latin typeface="Arial" panose="020B0604020202020204" pitchFamily="34" charset="0"/>
                  <a:ea typeface="メイリオ" panose="020B0604030504040204" pitchFamily="50" charset="-128"/>
                </a:rPr>
                <a:t>放送</a:t>
              </a:r>
              <a:endParaRPr kumimoji="1" lang="en-US" altLang="ja-JP" sz="1600" b="1" dirty="0">
                <a:latin typeface="Arial" panose="020B0604020202020204" pitchFamily="34" charset="0"/>
                <a:ea typeface="メイリオ" panose="020B0604030504040204" pitchFamily="50" charset="-128"/>
              </a:endParaRPr>
            </a:p>
            <a:p>
              <a:r>
                <a:rPr kumimoji="1" lang="en-US" altLang="ja-JP" sz="1600" b="1" dirty="0">
                  <a:latin typeface="Arial" panose="020B0604020202020204" pitchFamily="34" charset="0"/>
                  <a:ea typeface="メイリオ" panose="020B0604030504040204" pitchFamily="50" charset="-128"/>
                </a:rPr>
                <a:t>4K/8K</a:t>
              </a:r>
            </a:p>
          </p:txBody>
        </p:sp>
      </p:grpSp>
      <p:grpSp>
        <p:nvGrpSpPr>
          <p:cNvPr id="38" name="グループ化 37"/>
          <p:cNvGrpSpPr/>
          <p:nvPr/>
        </p:nvGrpSpPr>
        <p:grpSpPr>
          <a:xfrm>
            <a:off x="8239217" y="3451308"/>
            <a:ext cx="1880534" cy="1082742"/>
            <a:chOff x="6975194" y="3289944"/>
            <a:chExt cx="1880534" cy="1082742"/>
          </a:xfrm>
        </p:grpSpPr>
        <p:sp>
          <p:nvSpPr>
            <p:cNvPr id="39" name="円/楕円 38"/>
            <p:cNvSpPr/>
            <p:nvPr/>
          </p:nvSpPr>
          <p:spPr>
            <a:xfrm>
              <a:off x="6975194" y="3289944"/>
              <a:ext cx="1773270" cy="1082742"/>
            </a:xfrm>
            <a:prstGeom prst="ellipse">
              <a:avLst/>
            </a:prstGeom>
            <a:solidFill>
              <a:srgbClr val="00B0F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7199544" y="3605975"/>
              <a:ext cx="1656184" cy="584775"/>
            </a:xfrm>
            <a:prstGeom prst="rect">
              <a:avLst/>
            </a:prstGeom>
            <a:noFill/>
          </p:spPr>
          <p:txBody>
            <a:bodyPr wrap="square" rtlCol="0">
              <a:spAutoFit/>
            </a:bodyPr>
            <a:lstStyle/>
            <a:p>
              <a:r>
                <a:rPr kumimoji="1" lang="ja-JP" altLang="en-US" sz="1600" b="1" dirty="0">
                  <a:solidFill>
                    <a:schemeClr val="bg1"/>
                  </a:solidFill>
                  <a:latin typeface="Arial" panose="020B0604020202020204" pitchFamily="34" charset="0"/>
                  <a:ea typeface="メイリオ" panose="020B0604030504040204" pitchFamily="50" charset="-128"/>
                </a:rPr>
                <a:t>ショッピングモール・決済</a:t>
              </a:r>
              <a:endParaRPr kumimoji="1" lang="en-US" altLang="ja-JP" sz="1600" b="1" dirty="0">
                <a:solidFill>
                  <a:schemeClr val="bg1"/>
                </a:solidFill>
                <a:latin typeface="Arial" panose="020B0604020202020204" pitchFamily="34" charset="0"/>
                <a:ea typeface="メイリオ" panose="020B0604030504040204" pitchFamily="50" charset="-128"/>
              </a:endParaRPr>
            </a:p>
          </p:txBody>
        </p:sp>
      </p:grpSp>
      <p:grpSp>
        <p:nvGrpSpPr>
          <p:cNvPr id="41" name="グループ化 40"/>
          <p:cNvGrpSpPr/>
          <p:nvPr/>
        </p:nvGrpSpPr>
        <p:grpSpPr>
          <a:xfrm>
            <a:off x="6971891" y="1016069"/>
            <a:ext cx="1888181" cy="889357"/>
            <a:chOff x="5707868" y="854705"/>
            <a:chExt cx="1888181" cy="889357"/>
          </a:xfrm>
        </p:grpSpPr>
        <p:sp>
          <p:nvSpPr>
            <p:cNvPr id="42" name="円/楕円 41"/>
            <p:cNvSpPr/>
            <p:nvPr/>
          </p:nvSpPr>
          <p:spPr>
            <a:xfrm>
              <a:off x="5707868" y="854705"/>
              <a:ext cx="1584176" cy="889357"/>
            </a:xfrm>
            <a:prstGeom prst="ellipse">
              <a:avLst/>
            </a:prstGeom>
            <a:solidFill>
              <a:srgbClr val="0000FF"/>
            </a:solidFill>
            <a:ln>
              <a:solidFill>
                <a:srgbClr val="0000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43" name="テキスト ボックス 42"/>
            <p:cNvSpPr txBox="1"/>
            <p:nvPr/>
          </p:nvSpPr>
          <p:spPr>
            <a:xfrm>
              <a:off x="5939865" y="1071896"/>
              <a:ext cx="1656184" cy="584775"/>
            </a:xfrm>
            <a:prstGeom prst="rect">
              <a:avLst/>
            </a:prstGeom>
            <a:noFill/>
          </p:spPr>
          <p:txBody>
            <a:bodyPr wrap="square" rtlCol="0">
              <a:spAutoFit/>
            </a:bodyPr>
            <a:lstStyle/>
            <a:p>
              <a:r>
                <a:rPr kumimoji="1" lang="ja-JP" altLang="en-US" sz="1600" b="1" dirty="0">
                  <a:solidFill>
                    <a:schemeClr val="bg1"/>
                  </a:solidFill>
                  <a:latin typeface="Arial" panose="020B0604020202020204" pitchFamily="34" charset="0"/>
                  <a:ea typeface="メイリオ" panose="020B0604030504040204" pitchFamily="50" charset="-128"/>
                </a:rPr>
                <a:t>ビル</a:t>
              </a:r>
              <a:r>
                <a:rPr kumimoji="1" lang="en-US" altLang="ja-JP" sz="1600" b="1" dirty="0">
                  <a:solidFill>
                    <a:schemeClr val="bg1"/>
                  </a:solidFill>
                  <a:latin typeface="Arial" panose="020B0604020202020204" pitchFamily="34" charset="0"/>
                  <a:ea typeface="メイリオ" panose="020B0604030504040204" pitchFamily="50" charset="-128"/>
                </a:rPr>
                <a:t>ICT</a:t>
              </a:r>
            </a:p>
            <a:p>
              <a:r>
                <a:rPr kumimoji="1" lang="ja-JP" altLang="en-US" sz="1600" b="1" dirty="0">
                  <a:solidFill>
                    <a:schemeClr val="bg1"/>
                  </a:solidFill>
                  <a:latin typeface="Arial" panose="020B0604020202020204" pitchFamily="34" charset="0"/>
                  <a:ea typeface="メイリオ" panose="020B0604030504040204" pitchFamily="50" charset="-128"/>
                </a:rPr>
                <a:t>マネジメント</a:t>
              </a:r>
              <a:endParaRPr kumimoji="1" lang="en-US" altLang="ja-JP" sz="1600" b="1" dirty="0">
                <a:solidFill>
                  <a:schemeClr val="bg1"/>
                </a:solidFill>
                <a:latin typeface="Arial" panose="020B0604020202020204" pitchFamily="34" charset="0"/>
                <a:ea typeface="メイリオ" panose="020B0604030504040204" pitchFamily="50" charset="-128"/>
              </a:endParaRPr>
            </a:p>
          </p:txBody>
        </p:sp>
      </p:grpSp>
      <p:grpSp>
        <p:nvGrpSpPr>
          <p:cNvPr id="44" name="グループ化 43"/>
          <p:cNvGrpSpPr/>
          <p:nvPr/>
        </p:nvGrpSpPr>
        <p:grpSpPr>
          <a:xfrm>
            <a:off x="8031980" y="2168897"/>
            <a:ext cx="1746535" cy="889357"/>
            <a:chOff x="6767957" y="2007533"/>
            <a:chExt cx="1746535" cy="889357"/>
          </a:xfrm>
        </p:grpSpPr>
        <p:sp>
          <p:nvSpPr>
            <p:cNvPr id="45" name="円/楕円 44"/>
            <p:cNvSpPr/>
            <p:nvPr/>
          </p:nvSpPr>
          <p:spPr>
            <a:xfrm>
              <a:off x="6767957" y="2007533"/>
              <a:ext cx="1584176" cy="889357"/>
            </a:xfrm>
            <a:prstGeom prst="ellipse">
              <a:avLst/>
            </a:prstGeom>
            <a:solidFill>
              <a:srgbClr val="0000FF"/>
            </a:solidFill>
            <a:ln>
              <a:solidFill>
                <a:srgbClr val="0000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6858308" y="2162762"/>
              <a:ext cx="1656184" cy="584775"/>
            </a:xfrm>
            <a:prstGeom prst="rect">
              <a:avLst/>
            </a:prstGeom>
            <a:noFill/>
          </p:spPr>
          <p:txBody>
            <a:bodyPr wrap="square" rtlCol="0">
              <a:spAutoFit/>
            </a:bodyPr>
            <a:lstStyle/>
            <a:p>
              <a:r>
                <a:rPr kumimoji="1" lang="ja-JP" altLang="en-US" sz="1600" b="1" dirty="0">
                  <a:solidFill>
                    <a:schemeClr val="bg1"/>
                  </a:solidFill>
                  <a:latin typeface="Arial" panose="020B0604020202020204" pitchFamily="34" charset="0"/>
                  <a:ea typeface="メイリオ" panose="020B0604030504040204" pitchFamily="50" charset="-128"/>
                </a:rPr>
                <a:t>テナント</a:t>
              </a:r>
              <a:r>
                <a:rPr kumimoji="1" lang="en-US" altLang="ja-JP" sz="1600" b="1" dirty="0">
                  <a:solidFill>
                    <a:schemeClr val="bg1"/>
                  </a:solidFill>
                  <a:latin typeface="Arial" panose="020B0604020202020204" pitchFamily="34" charset="0"/>
                  <a:ea typeface="メイリオ" panose="020B0604030504040204" pitchFamily="50" charset="-128"/>
                </a:rPr>
                <a:t>ICT</a:t>
              </a:r>
            </a:p>
            <a:p>
              <a:r>
                <a:rPr kumimoji="1" lang="ja-JP" altLang="en-US" sz="1600" b="1" dirty="0">
                  <a:solidFill>
                    <a:schemeClr val="bg1"/>
                  </a:solidFill>
                  <a:latin typeface="Arial" panose="020B0604020202020204" pitchFamily="34" charset="0"/>
                  <a:ea typeface="メイリオ" panose="020B0604030504040204" pitchFamily="50" charset="-128"/>
                </a:rPr>
                <a:t>セキュリティ</a:t>
              </a:r>
              <a:endParaRPr kumimoji="1" lang="en-US" altLang="ja-JP" sz="1600" b="1" dirty="0">
                <a:solidFill>
                  <a:schemeClr val="bg1"/>
                </a:solidFill>
                <a:latin typeface="Arial" panose="020B0604020202020204" pitchFamily="34" charset="0"/>
                <a:ea typeface="メイリオ" panose="020B0604030504040204" pitchFamily="50" charset="-128"/>
              </a:endParaRPr>
            </a:p>
          </p:txBody>
        </p:sp>
      </p:grpSp>
      <p:grpSp>
        <p:nvGrpSpPr>
          <p:cNvPr id="47" name="グループ化 46"/>
          <p:cNvGrpSpPr/>
          <p:nvPr/>
        </p:nvGrpSpPr>
        <p:grpSpPr>
          <a:xfrm>
            <a:off x="4611886" y="958498"/>
            <a:ext cx="1956488" cy="889357"/>
            <a:chOff x="3347863" y="797134"/>
            <a:chExt cx="1956488" cy="889357"/>
          </a:xfrm>
        </p:grpSpPr>
        <p:sp>
          <p:nvSpPr>
            <p:cNvPr id="48" name="円/楕円 47"/>
            <p:cNvSpPr/>
            <p:nvPr/>
          </p:nvSpPr>
          <p:spPr>
            <a:xfrm>
              <a:off x="3347863" y="797134"/>
              <a:ext cx="1584176" cy="889357"/>
            </a:xfrm>
            <a:prstGeom prst="ellipse">
              <a:avLst/>
            </a:prstGeom>
            <a:solidFill>
              <a:srgbClr val="66CC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3648167" y="936925"/>
              <a:ext cx="1656184" cy="584775"/>
            </a:xfrm>
            <a:prstGeom prst="rect">
              <a:avLst/>
            </a:prstGeom>
            <a:noFill/>
          </p:spPr>
          <p:txBody>
            <a:bodyPr wrap="square" rtlCol="0">
              <a:spAutoFit/>
            </a:bodyPr>
            <a:lstStyle/>
            <a:p>
              <a:r>
                <a:rPr kumimoji="1" lang="en-US" altLang="ja-JP" sz="1600" b="1" dirty="0">
                  <a:latin typeface="Arial" panose="020B0604020202020204" pitchFamily="34" charset="0"/>
                  <a:ea typeface="メイリオ" panose="020B0604030504040204" pitchFamily="50" charset="-128"/>
                </a:rPr>
                <a:t>FA</a:t>
              </a:r>
              <a:r>
                <a:rPr kumimoji="1" lang="ja-JP" altLang="en-US" sz="1600" b="1" dirty="0">
                  <a:latin typeface="Arial" panose="020B0604020202020204" pitchFamily="34" charset="0"/>
                  <a:ea typeface="メイリオ" panose="020B0604030504040204" pitchFamily="50" charset="-128"/>
                </a:rPr>
                <a:t>効率化</a:t>
              </a:r>
              <a:endParaRPr kumimoji="1" lang="en-US" altLang="ja-JP" sz="1600" b="1" dirty="0">
                <a:latin typeface="Arial" panose="020B0604020202020204" pitchFamily="34" charset="0"/>
                <a:ea typeface="メイリオ" panose="020B0604030504040204" pitchFamily="50" charset="-128"/>
              </a:endParaRPr>
            </a:p>
            <a:p>
              <a:r>
                <a:rPr kumimoji="1" lang="ja-JP" altLang="en-US" sz="1600" b="1" dirty="0">
                  <a:latin typeface="Arial" panose="020B0604020202020204" pitchFamily="34" charset="0"/>
                  <a:ea typeface="メイリオ" panose="020B0604030504040204" pitchFamily="50" charset="-128"/>
                </a:rPr>
                <a:t>収益改善</a:t>
              </a:r>
              <a:endParaRPr kumimoji="1" lang="en-US" altLang="ja-JP" sz="1600" b="1" dirty="0">
                <a:latin typeface="Arial" panose="020B0604020202020204" pitchFamily="34" charset="0"/>
                <a:ea typeface="メイリオ" panose="020B0604030504040204" pitchFamily="50" charset="-128"/>
              </a:endParaRPr>
            </a:p>
          </p:txBody>
        </p:sp>
      </p:grpSp>
      <p:cxnSp>
        <p:nvCxnSpPr>
          <p:cNvPr id="50" name="直線コネクタ 49"/>
          <p:cNvCxnSpPr>
            <a:stCxn id="14" idx="5"/>
          </p:cNvCxnSpPr>
          <p:nvPr/>
        </p:nvCxnSpPr>
        <p:spPr>
          <a:xfrm>
            <a:off x="3659810" y="1842231"/>
            <a:ext cx="2153037" cy="175526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3377124" y="2780360"/>
            <a:ext cx="2435723" cy="80377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3395010" y="3618018"/>
            <a:ext cx="2417837" cy="38165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stCxn id="30" idx="7"/>
          </p:cNvCxnSpPr>
          <p:nvPr/>
        </p:nvCxnSpPr>
        <p:spPr>
          <a:xfrm flipV="1">
            <a:off x="3622697" y="3604657"/>
            <a:ext cx="2224737" cy="144171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33" idx="0"/>
          </p:cNvCxnSpPr>
          <p:nvPr/>
        </p:nvCxnSpPr>
        <p:spPr>
          <a:xfrm flipV="1">
            <a:off x="5528296" y="3632357"/>
            <a:ext cx="281581" cy="194897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a:stCxn id="36" idx="1"/>
          </p:cNvCxnSpPr>
          <p:nvPr/>
        </p:nvCxnSpPr>
        <p:spPr>
          <a:xfrm flipH="1" flipV="1">
            <a:off x="5800021" y="3625220"/>
            <a:ext cx="1877698" cy="15102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5947611" y="3518256"/>
            <a:ext cx="2331186" cy="481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6571237" y="2725955"/>
            <a:ext cx="1532292" cy="6645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a:stCxn id="21" idx="3"/>
          </p:cNvCxnSpPr>
          <p:nvPr/>
        </p:nvCxnSpPr>
        <p:spPr>
          <a:xfrm flipH="1">
            <a:off x="5815899" y="1842231"/>
            <a:ext cx="1387989" cy="177125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a:stCxn id="48" idx="4"/>
          </p:cNvCxnSpPr>
          <p:nvPr/>
        </p:nvCxnSpPr>
        <p:spPr>
          <a:xfrm>
            <a:off x="5403974" y="1847855"/>
            <a:ext cx="432048" cy="16705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p:cNvSpPr txBox="1"/>
          <p:nvPr/>
        </p:nvSpPr>
        <p:spPr>
          <a:xfrm>
            <a:off x="8878709" y="2872764"/>
            <a:ext cx="1267326"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1" name="テキスト ボックス 60"/>
          <p:cNvSpPr txBox="1"/>
          <p:nvPr/>
        </p:nvSpPr>
        <p:spPr>
          <a:xfrm>
            <a:off x="8878709" y="4431821"/>
            <a:ext cx="1267326"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2" name="テキスト ボックス 61"/>
          <p:cNvSpPr txBox="1"/>
          <p:nvPr/>
        </p:nvSpPr>
        <p:spPr>
          <a:xfrm>
            <a:off x="7883721" y="1751538"/>
            <a:ext cx="1267326" cy="30777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時刻同期</a:t>
            </a:r>
          </a:p>
        </p:txBody>
      </p:sp>
      <p:sp>
        <p:nvSpPr>
          <p:cNvPr id="63" name="テキスト ボックス 62"/>
          <p:cNvSpPr txBox="1"/>
          <p:nvPr/>
        </p:nvSpPr>
        <p:spPr>
          <a:xfrm>
            <a:off x="3344560" y="1649308"/>
            <a:ext cx="1267326"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4" name="テキスト ボックス 63"/>
          <p:cNvSpPr txBox="1"/>
          <p:nvPr/>
        </p:nvSpPr>
        <p:spPr>
          <a:xfrm>
            <a:off x="8488773" y="5746760"/>
            <a:ext cx="1605771" cy="307777"/>
          </a:xfrm>
          <a:prstGeom prst="rect">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b="1" dirty="0">
                <a:solidFill>
                  <a:schemeClr val="tx1"/>
                </a:solidFill>
                <a:latin typeface="HGP創英角ｺﾞｼｯｸUB" panose="020B0900000000000000" pitchFamily="50" charset="-128"/>
                <a:ea typeface="HGP創英角ｺﾞｼｯｸUB" panose="020B0900000000000000" pitchFamily="50" charset="-128"/>
              </a:rPr>
              <a:t>タイミング同期</a:t>
            </a:r>
          </a:p>
        </p:txBody>
      </p:sp>
      <p:sp>
        <p:nvSpPr>
          <p:cNvPr id="65" name="テキスト ボックス 64"/>
          <p:cNvSpPr txBox="1"/>
          <p:nvPr/>
        </p:nvSpPr>
        <p:spPr>
          <a:xfrm>
            <a:off x="6057680" y="6120778"/>
            <a:ext cx="1474883" cy="307777"/>
          </a:xfrm>
          <a:prstGeom prst="rect">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b="1" dirty="0">
                <a:solidFill>
                  <a:schemeClr val="tx1"/>
                </a:solidFill>
                <a:latin typeface="HGP創英角ｺﾞｼｯｸUB" panose="020B0900000000000000" pitchFamily="50" charset="-128"/>
                <a:ea typeface="HGP創英角ｺﾞｼｯｸUB" panose="020B0900000000000000" pitchFamily="50" charset="-128"/>
              </a:rPr>
              <a:t>タイミング同期</a:t>
            </a:r>
          </a:p>
        </p:txBody>
      </p:sp>
      <p:sp>
        <p:nvSpPr>
          <p:cNvPr id="66" name="テキスト ボックス 65"/>
          <p:cNvSpPr txBox="1"/>
          <p:nvPr/>
        </p:nvSpPr>
        <p:spPr>
          <a:xfrm>
            <a:off x="2844303" y="5633010"/>
            <a:ext cx="1191520" cy="307777"/>
          </a:xfrm>
          <a:prstGeom prst="rect">
            <a:avLst/>
          </a:prstGeom>
          <a:solidFill>
            <a:schemeClr val="tx2">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rPr>
              <a:t>時空</a:t>
            </a:r>
            <a:r>
              <a:rPr kumimoji="1" lang="en-US" altLang="ja-JP" sz="1400" dirty="0">
                <a:solidFill>
                  <a:schemeClr val="bg1"/>
                </a:solidFill>
                <a:latin typeface="HGP創英角ｺﾞｼｯｸUB" panose="020B0900000000000000" pitchFamily="50" charset="-128"/>
                <a:ea typeface="HGP創英角ｺﾞｼｯｸUB" panose="020B0900000000000000" pitchFamily="50" charset="-128"/>
              </a:rPr>
              <a:t>ID</a:t>
            </a:r>
            <a:endParaRPr kumimoji="1" lang="ja-JP" altLang="en-US" sz="1400" dirty="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7" name="テキスト ボックス 66"/>
          <p:cNvSpPr txBox="1"/>
          <p:nvPr/>
        </p:nvSpPr>
        <p:spPr>
          <a:xfrm>
            <a:off x="2091607" y="4325831"/>
            <a:ext cx="1568203" cy="307777"/>
          </a:xfrm>
          <a:prstGeom prst="rect">
            <a:avLst/>
          </a:prstGeom>
          <a:solidFill>
            <a:schemeClr val="accent1">
              <a:lumMod val="75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b="1" dirty="0">
                <a:latin typeface="HGP創英角ｺﾞｼｯｸUB" panose="020B0900000000000000" pitchFamily="50" charset="-128"/>
                <a:ea typeface="HGP創英角ｺﾞｼｯｸUB" panose="020B0900000000000000" pitchFamily="50" charset="-128"/>
              </a:rPr>
              <a:t>タイムスタンプ</a:t>
            </a:r>
          </a:p>
        </p:txBody>
      </p:sp>
      <p:sp>
        <p:nvSpPr>
          <p:cNvPr id="68" name="テキスト ボックス 67"/>
          <p:cNvSpPr txBox="1"/>
          <p:nvPr/>
        </p:nvSpPr>
        <p:spPr>
          <a:xfrm>
            <a:off x="2550028" y="3006361"/>
            <a:ext cx="1208131" cy="30777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時刻同期</a:t>
            </a:r>
          </a:p>
        </p:txBody>
      </p:sp>
      <p:sp>
        <p:nvSpPr>
          <p:cNvPr id="69" name="テキスト ボックス 68"/>
          <p:cNvSpPr txBox="1"/>
          <p:nvPr/>
        </p:nvSpPr>
        <p:spPr>
          <a:xfrm>
            <a:off x="5574578" y="1644472"/>
            <a:ext cx="1267326" cy="30777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kumimoji="1" lang="ja-JP" altLang="en-US" sz="1400" dirty="0">
                <a:solidFill>
                  <a:schemeClr val="tx1"/>
                </a:solidFill>
                <a:latin typeface="HGP創英角ｺﾞｼｯｸUB" panose="020B0900000000000000" pitchFamily="50" charset="-128"/>
                <a:ea typeface="HGP創英角ｺﾞｼｯｸUB" panose="020B0900000000000000" pitchFamily="50" charset="-128"/>
              </a:rPr>
              <a:t>時刻同期</a:t>
            </a:r>
          </a:p>
        </p:txBody>
      </p:sp>
      <p:grpSp>
        <p:nvGrpSpPr>
          <p:cNvPr id="70" name="Diagram group"/>
          <p:cNvGrpSpPr/>
          <p:nvPr/>
        </p:nvGrpSpPr>
        <p:grpSpPr>
          <a:xfrm>
            <a:off x="4846134" y="2600475"/>
            <a:ext cx="1979777" cy="1979777"/>
            <a:chOff x="2676100" y="1804978"/>
            <a:chExt cx="1979777" cy="1979777"/>
          </a:xfrm>
          <a:scene3d>
            <a:camera prst="perspectiveRelaxed">
              <a:rot lat="19149996" lon="20104178" rev="1577324"/>
            </a:camera>
            <a:lightRig rig="soft" dir="t"/>
            <a:backdrop>
              <a:anchor x="0" y="0" z="-210000"/>
              <a:norm dx="0" dy="0" dz="914400"/>
              <a:up dx="0" dy="914400" dz="0"/>
            </a:backdrop>
          </a:scene3d>
        </p:grpSpPr>
        <p:grpSp>
          <p:nvGrpSpPr>
            <p:cNvPr id="71" name="グループ化 70"/>
            <p:cNvGrpSpPr/>
            <p:nvPr/>
          </p:nvGrpSpPr>
          <p:grpSpPr>
            <a:xfrm>
              <a:off x="2676100" y="1804978"/>
              <a:ext cx="1979777" cy="1979777"/>
              <a:chOff x="2676100" y="1804978"/>
              <a:chExt cx="1979777" cy="1979777"/>
            </a:xfrm>
          </p:grpSpPr>
          <p:sp>
            <p:nvSpPr>
              <p:cNvPr id="72" name="円/楕円 71"/>
              <p:cNvSpPr/>
              <p:nvPr/>
            </p:nvSpPr>
            <p:spPr>
              <a:xfrm>
                <a:off x="2676100" y="1804978"/>
                <a:ext cx="1979777" cy="1979777"/>
              </a:xfrm>
              <a:prstGeom prst="ellipse">
                <a:avLst/>
              </a:prstGeom>
              <a:sp3d extrusionH="152250" prstMaterial="matte">
                <a:bevelT w="165100" prst="coolSlant"/>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3" name="円/楕円 4"/>
              <p:cNvSpPr/>
              <p:nvPr/>
            </p:nvSpPr>
            <p:spPr>
              <a:xfrm>
                <a:off x="2966032" y="2094910"/>
                <a:ext cx="1399913" cy="139991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6990" tIns="46990" rIns="46990" bIns="46990" numCol="1" spcCol="1270" anchor="ctr" anchorCtr="0">
                <a:noAutofit/>
                <a:sp3d extrusionH="28000" prstMaterial="matte"/>
              </a:bodyPr>
              <a:lstStyle/>
              <a:p>
                <a:pPr lvl="0" algn="ctr" defTabSz="1644650">
                  <a:lnSpc>
                    <a:spcPct val="90000"/>
                  </a:lnSpc>
                  <a:spcBef>
                    <a:spcPct val="0"/>
                  </a:spcBef>
                  <a:spcAft>
                    <a:spcPct val="35000"/>
                  </a:spcAft>
                </a:pPr>
                <a:r>
                  <a:rPr kumimoji="1" lang="en-US" altLang="ja-JP" sz="3700" kern="1200" dirty="0" smtClean="0"/>
                  <a:t>IMES-Plus</a:t>
                </a:r>
                <a:endParaRPr kumimoji="1" lang="ja-JP" altLang="en-US" sz="3700" kern="1200" dirty="0"/>
              </a:p>
            </p:txBody>
          </p:sp>
        </p:grpSp>
      </p:grpSp>
      <p:sp>
        <p:nvSpPr>
          <p:cNvPr id="10" name="テキスト ボックス 9"/>
          <p:cNvSpPr txBox="1"/>
          <p:nvPr/>
        </p:nvSpPr>
        <p:spPr>
          <a:xfrm>
            <a:off x="-23632" y="6576572"/>
            <a:ext cx="5607422" cy="307777"/>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（出典）</a:t>
            </a:r>
            <a:r>
              <a:rPr kumimoji="1" lang="en-US" altLang="ja-JP" sz="1400" dirty="0" err="1" smtClean="0">
                <a:latin typeface="Meiryo UI" panose="020B0604030504040204" pitchFamily="50" charset="-128"/>
                <a:ea typeface="Meiryo UI" panose="020B0604030504040204" pitchFamily="50" charset="-128"/>
              </a:rPr>
              <a:t>Accver</a:t>
            </a:r>
            <a:r>
              <a:rPr kumimoji="1" lang="ja-JP" altLang="en-US" sz="1400" dirty="0" smtClean="0">
                <a:latin typeface="Meiryo UI" panose="020B0604030504040204" pitchFamily="50" charset="-128"/>
                <a:ea typeface="Meiryo UI" panose="020B0604030504040204" pitchFamily="50" charset="-128"/>
              </a:rPr>
              <a:t>㈱／測位衛星技術㈱</a:t>
            </a:r>
            <a:endParaRPr kumimoji="1" lang="ja-JP" altLang="en-US" sz="1400" dirty="0">
              <a:latin typeface="Meiryo UI" panose="020B0604030504040204" pitchFamily="50" charset="-128"/>
              <a:ea typeface="Meiryo UI" panose="020B0604030504040204" pitchFamily="50" charset="-128"/>
            </a:endParaRPr>
          </a:p>
        </p:txBody>
      </p:sp>
      <p:sp>
        <p:nvSpPr>
          <p:cNvPr id="74" name="テキスト ボックス 73"/>
          <p:cNvSpPr txBox="1"/>
          <p:nvPr/>
        </p:nvSpPr>
        <p:spPr>
          <a:xfrm>
            <a:off x="-1" y="174697"/>
            <a:ext cx="12192001" cy="523220"/>
          </a:xfrm>
          <a:prstGeom prst="rect">
            <a:avLst/>
          </a:prstGeom>
          <a:noFill/>
        </p:spPr>
        <p:txBody>
          <a:bodyPr wrap="square" rtlCol="0">
            <a:spAutoFit/>
          </a:bodyPr>
          <a:lstStyle/>
          <a:p>
            <a:pPr algn="ctr"/>
            <a:r>
              <a:rPr kumimoji="1" lang="ja-JP" altLang="en-US" sz="2800" b="1" dirty="0" smtClean="0">
                <a:latin typeface="Meiryo UI" panose="020B0604030504040204" pitchFamily="50" charset="-128"/>
                <a:ea typeface="Meiryo UI" panose="020B0604030504040204" pitchFamily="50" charset="-128"/>
              </a:rPr>
              <a:t>時空</a:t>
            </a:r>
            <a:r>
              <a:rPr lang="en-US" altLang="ja-JP" sz="2800" b="1" dirty="0" smtClean="0">
                <a:latin typeface="Meiryo UI" panose="020B0604030504040204" pitchFamily="50" charset="-128"/>
                <a:ea typeface="Meiryo UI" panose="020B0604030504040204" pitchFamily="50" charset="-128"/>
              </a:rPr>
              <a:t>ID</a:t>
            </a:r>
            <a:r>
              <a:rPr lang="ja-JP" altLang="en-US" sz="2800" b="1" dirty="0">
                <a:latin typeface="Meiryo UI" panose="020B0604030504040204" pitchFamily="50" charset="-128"/>
                <a:ea typeface="Meiryo UI" panose="020B0604030504040204" pitchFamily="50" charset="-128"/>
              </a:rPr>
              <a:t>ソリューション </a:t>
            </a:r>
            <a:r>
              <a:rPr lang="en-US" altLang="ja-JP" sz="2800" b="1" dirty="0" smtClean="0">
                <a:latin typeface="Meiryo UI" panose="020B0604030504040204" pitchFamily="50" charset="-128"/>
                <a:ea typeface="Meiryo UI" panose="020B0604030504040204" pitchFamily="50" charset="-128"/>
              </a:rPr>
              <a:t>IMES-Plus</a:t>
            </a:r>
            <a:r>
              <a:rPr lang="ja-JP" altLang="en-US" sz="2800" b="1" dirty="0" smtClean="0">
                <a:latin typeface="Meiryo UI" panose="020B0604030504040204" pitchFamily="50" charset="-128"/>
                <a:ea typeface="Meiryo UI" panose="020B0604030504040204" pitchFamily="50" charset="-128"/>
              </a:rPr>
              <a:t>の適用分野</a:t>
            </a:r>
            <a:endParaRPr kumimoji="1" lang="ja-JP" altLang="en-US" sz="28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64202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769448" y="0"/>
            <a:ext cx="10653104" cy="6858000"/>
          </a:xfrm>
          <a:prstGeom prst="rect">
            <a:avLst/>
          </a:prstGeom>
        </p:spPr>
      </p:pic>
    </p:spTree>
    <p:extLst>
      <p:ext uri="{BB962C8B-B14F-4D97-AF65-F5344CB8AC3E}">
        <p14:creationId xmlns:p14="http://schemas.microsoft.com/office/powerpoint/2010/main" val="689956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82562" y="0"/>
            <a:ext cx="11226876" cy="6858000"/>
          </a:xfrm>
          <a:prstGeom prst="rect">
            <a:avLst/>
          </a:prstGeom>
        </p:spPr>
      </p:pic>
    </p:spTree>
    <p:extLst>
      <p:ext uri="{BB962C8B-B14F-4D97-AF65-F5344CB8AC3E}">
        <p14:creationId xmlns:p14="http://schemas.microsoft.com/office/powerpoint/2010/main" val="42697405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4724</TotalTime>
  <Words>733</Words>
  <Application>Microsoft Office PowerPoint</Application>
  <PresentationFormat>ワイド画面</PresentationFormat>
  <Paragraphs>94</Paragraphs>
  <Slides>15</Slides>
  <Notes>0</Notes>
  <HiddenSlides>0</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1</vt:i4>
      </vt:variant>
      <vt:variant>
        <vt:lpstr>スライド タイトル</vt:lpstr>
      </vt:variant>
      <vt:variant>
        <vt:i4>15</vt:i4>
      </vt:variant>
    </vt:vector>
  </HeadingPairs>
  <TitlesOfParts>
    <vt:vector size="26" baseType="lpstr">
      <vt:lpstr>DFKai-SB</vt:lpstr>
      <vt:lpstr>HGP創英角ｺﾞｼｯｸUB</vt:lpstr>
      <vt:lpstr>Meiryo UI</vt:lpstr>
      <vt:lpstr>ＭＳ Ｐゴシック</vt:lpstr>
      <vt:lpstr>メイリオ</vt:lpstr>
      <vt:lpstr>Arial</vt:lpstr>
      <vt:lpstr>Calibri</vt:lpstr>
      <vt:lpstr>Calibri Light</vt:lpstr>
      <vt:lpstr>Times New Roman</vt:lpstr>
      <vt:lpstr>Office テーマ</vt:lpstr>
      <vt:lpstr>Clip</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178</cp:revision>
  <cp:lastPrinted>2018-02-27T01:54:58Z</cp:lastPrinted>
  <dcterms:created xsi:type="dcterms:W3CDTF">2017-07-12T22:56:29Z</dcterms:created>
  <dcterms:modified xsi:type="dcterms:W3CDTF">2018-08-29T00:33:45Z</dcterms:modified>
</cp:coreProperties>
</file>